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0"/>
  </p:notesMasterIdLst>
  <p:sldIdLst>
    <p:sldId id="256" r:id="rId2"/>
    <p:sldId id="490" r:id="rId3"/>
    <p:sldId id="491" r:id="rId4"/>
    <p:sldId id="492" r:id="rId5"/>
    <p:sldId id="493" r:id="rId6"/>
    <p:sldId id="494" r:id="rId7"/>
    <p:sldId id="495" r:id="rId8"/>
    <p:sldId id="496" r:id="rId9"/>
    <p:sldId id="497" r:id="rId10"/>
    <p:sldId id="498" r:id="rId11"/>
    <p:sldId id="499" r:id="rId12"/>
    <p:sldId id="500" r:id="rId13"/>
    <p:sldId id="501" r:id="rId14"/>
    <p:sldId id="502" r:id="rId15"/>
    <p:sldId id="503" r:id="rId16"/>
    <p:sldId id="504" r:id="rId17"/>
    <p:sldId id="505" r:id="rId18"/>
    <p:sldId id="506" r:id="rId19"/>
    <p:sldId id="507" r:id="rId20"/>
    <p:sldId id="508" r:id="rId21"/>
    <p:sldId id="509" r:id="rId22"/>
    <p:sldId id="510" r:id="rId23"/>
    <p:sldId id="511" r:id="rId24"/>
    <p:sldId id="512" r:id="rId25"/>
    <p:sldId id="513" r:id="rId26"/>
    <p:sldId id="514" r:id="rId27"/>
    <p:sldId id="534" r:id="rId28"/>
    <p:sldId id="515" r:id="rId29"/>
    <p:sldId id="516" r:id="rId30"/>
    <p:sldId id="517" r:id="rId31"/>
    <p:sldId id="518" r:id="rId32"/>
    <p:sldId id="519" r:id="rId33"/>
    <p:sldId id="520" r:id="rId34"/>
    <p:sldId id="521" r:id="rId35"/>
    <p:sldId id="522" r:id="rId36"/>
    <p:sldId id="523" r:id="rId37"/>
    <p:sldId id="524" r:id="rId38"/>
    <p:sldId id="525" r:id="rId39"/>
    <p:sldId id="526" r:id="rId40"/>
    <p:sldId id="527" r:id="rId41"/>
    <p:sldId id="528" r:id="rId42"/>
    <p:sldId id="529" r:id="rId43"/>
    <p:sldId id="530" r:id="rId44"/>
    <p:sldId id="531" r:id="rId45"/>
    <p:sldId id="532" r:id="rId46"/>
    <p:sldId id="489" r:id="rId47"/>
    <p:sldId id="324" r:id="rId48"/>
    <p:sldId id="477" r:id="rId49"/>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FF"/>
    <a:srgbClr val="CCECFF"/>
    <a:srgbClr val="6699FF"/>
    <a:srgbClr val="FF99FF"/>
    <a:srgbClr val="33CCCC"/>
    <a:srgbClr val="FFCCFF"/>
    <a:srgbClr val="FFCC66"/>
    <a:srgbClr val="FFCC99"/>
    <a:srgbClr val="CCFFCC"/>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2794" autoAdjust="0"/>
    <p:restoredTop sz="90153" autoAdjust="0"/>
  </p:normalViewPr>
  <p:slideViewPr>
    <p:cSldViewPr>
      <p:cViewPr>
        <p:scale>
          <a:sx n="100" d="100"/>
          <a:sy n="100" d="100"/>
        </p:scale>
        <p:origin x="-324" y="-72"/>
      </p:cViewPr>
      <p:guideLst>
        <p:guide orient="horz" pos="2115"/>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30" d="100"/>
        <a:sy n="130" d="100"/>
      </p:scale>
      <p:origin x="0" y="2271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F7865C0-D89D-4BCA-9DCB-D6610F13E45D}" type="doc">
      <dgm:prSet loTypeId="urn:microsoft.com/office/officeart/2005/8/layout/venn1" loCatId="relationship" qsTypeId="urn:microsoft.com/office/officeart/2005/8/quickstyle/simple1" qsCatId="simple" csTypeId="urn:microsoft.com/office/officeart/2005/8/colors/accent1_2" csCatId="accent1" phldr="1"/>
      <dgm:spPr/>
    </dgm:pt>
    <dgm:pt modelId="{BE620AC7-DD55-48E4-A30D-CBF9B944F209}">
      <dgm:prSet phldrT="[テキスト]" custT="1"/>
      <dgm:spPr>
        <a:solidFill>
          <a:srgbClr val="FFCC66"/>
        </a:solidFill>
      </dgm:spPr>
      <dgm:t>
        <a:bodyPr/>
        <a:lstStyle/>
        <a:p>
          <a:endParaRPr kumimoji="1" lang="ja-JP" altLang="en-US" sz="2000" dirty="0"/>
        </a:p>
      </dgm:t>
    </dgm:pt>
    <dgm:pt modelId="{816B9A8F-E958-44F7-B849-1E78DB64A0A3}" type="parTrans" cxnId="{B9530A9F-922F-4B04-9C36-8F22BE6CD291}">
      <dgm:prSet/>
      <dgm:spPr/>
      <dgm:t>
        <a:bodyPr/>
        <a:lstStyle/>
        <a:p>
          <a:endParaRPr kumimoji="1" lang="ja-JP" altLang="en-US"/>
        </a:p>
      </dgm:t>
    </dgm:pt>
    <dgm:pt modelId="{4F5FB3AE-EA4E-4718-A17E-F8B256D66F4E}" type="sibTrans" cxnId="{B9530A9F-922F-4B04-9C36-8F22BE6CD291}">
      <dgm:prSet/>
      <dgm:spPr/>
      <dgm:t>
        <a:bodyPr/>
        <a:lstStyle/>
        <a:p>
          <a:endParaRPr kumimoji="1" lang="ja-JP" altLang="en-US"/>
        </a:p>
      </dgm:t>
    </dgm:pt>
    <dgm:pt modelId="{333E1585-51DC-45BF-818A-4F792AA7CDF3}">
      <dgm:prSet phldrT="[テキスト]" custT="1"/>
      <dgm:spPr>
        <a:solidFill>
          <a:srgbClr val="FF99FF">
            <a:alpha val="50000"/>
          </a:srgbClr>
        </a:solidFill>
        <a:ln>
          <a:noFill/>
        </a:ln>
      </dgm:spPr>
      <dgm:t>
        <a:bodyPr/>
        <a:lstStyle/>
        <a:p>
          <a:endParaRPr kumimoji="1" lang="ja-JP" altLang="en-US" sz="1600" dirty="0"/>
        </a:p>
      </dgm:t>
    </dgm:pt>
    <dgm:pt modelId="{E9EF1874-589D-4DD5-9E0D-A980B44539FB}" type="parTrans" cxnId="{714AF3E0-5FF4-4041-9F3C-3C0E9FD1D0CB}">
      <dgm:prSet/>
      <dgm:spPr/>
      <dgm:t>
        <a:bodyPr/>
        <a:lstStyle/>
        <a:p>
          <a:endParaRPr kumimoji="1" lang="ja-JP" altLang="en-US"/>
        </a:p>
      </dgm:t>
    </dgm:pt>
    <dgm:pt modelId="{CEDD026B-F1F9-44C3-A2B4-F49477437B57}" type="sibTrans" cxnId="{714AF3E0-5FF4-4041-9F3C-3C0E9FD1D0CB}">
      <dgm:prSet/>
      <dgm:spPr/>
      <dgm:t>
        <a:bodyPr/>
        <a:lstStyle/>
        <a:p>
          <a:endParaRPr kumimoji="1" lang="ja-JP" altLang="en-US"/>
        </a:p>
      </dgm:t>
    </dgm:pt>
    <dgm:pt modelId="{20956D49-6BA9-41C8-919A-9AD4458FF832}">
      <dgm:prSet phldrT="[テキスト]" custT="1"/>
      <dgm:spPr>
        <a:solidFill>
          <a:srgbClr val="99FF99">
            <a:alpha val="49804"/>
          </a:srgbClr>
        </a:solidFill>
        <a:ln>
          <a:noFill/>
        </a:ln>
      </dgm:spPr>
      <dgm:t>
        <a:bodyPr/>
        <a:lstStyle/>
        <a:p>
          <a:endParaRPr kumimoji="1" lang="ja-JP" altLang="en-US" sz="1600" dirty="0"/>
        </a:p>
      </dgm:t>
    </dgm:pt>
    <dgm:pt modelId="{F2E05EF7-EC2B-4D9B-A55A-0E2376827C38}" type="parTrans" cxnId="{4C4872DF-28B9-4FEF-8340-5BD706839B15}">
      <dgm:prSet/>
      <dgm:spPr/>
      <dgm:t>
        <a:bodyPr/>
        <a:lstStyle/>
        <a:p>
          <a:endParaRPr kumimoji="1" lang="ja-JP" altLang="en-US"/>
        </a:p>
      </dgm:t>
    </dgm:pt>
    <dgm:pt modelId="{0A1CD642-98AC-4EB8-884E-C75537CFD431}" type="sibTrans" cxnId="{4C4872DF-28B9-4FEF-8340-5BD706839B15}">
      <dgm:prSet/>
      <dgm:spPr/>
      <dgm:t>
        <a:bodyPr/>
        <a:lstStyle/>
        <a:p>
          <a:endParaRPr kumimoji="1" lang="ja-JP" altLang="en-US"/>
        </a:p>
      </dgm:t>
    </dgm:pt>
    <dgm:pt modelId="{C23CF9C7-72F4-4584-9EA2-840956F42784}" type="pres">
      <dgm:prSet presAssocID="{2F7865C0-D89D-4BCA-9DCB-D6610F13E45D}" presName="compositeShape" presStyleCnt="0">
        <dgm:presLayoutVars>
          <dgm:chMax val="7"/>
          <dgm:dir/>
          <dgm:resizeHandles val="exact"/>
        </dgm:presLayoutVars>
      </dgm:prSet>
      <dgm:spPr/>
    </dgm:pt>
    <dgm:pt modelId="{2EB39ED5-0031-4F59-B370-73003BE1895C}" type="pres">
      <dgm:prSet presAssocID="{BE620AC7-DD55-48E4-A30D-CBF9B944F209}" presName="circ1" presStyleLbl="vennNode1" presStyleIdx="0" presStyleCnt="3" custScaleX="112994" custScaleY="109816" custLinFactNeighborX="-269" custLinFactNeighborY="-614"/>
      <dgm:spPr/>
      <dgm:t>
        <a:bodyPr/>
        <a:lstStyle/>
        <a:p>
          <a:endParaRPr kumimoji="1" lang="ja-JP" altLang="en-US"/>
        </a:p>
      </dgm:t>
    </dgm:pt>
    <dgm:pt modelId="{C9788D31-5BE8-42AB-BB7B-EA96D7B9096E}" type="pres">
      <dgm:prSet presAssocID="{BE620AC7-DD55-48E4-A30D-CBF9B944F209}" presName="circ1Tx" presStyleLbl="revTx" presStyleIdx="0" presStyleCnt="0">
        <dgm:presLayoutVars>
          <dgm:chMax val="0"/>
          <dgm:chPref val="0"/>
          <dgm:bulletEnabled val="1"/>
        </dgm:presLayoutVars>
      </dgm:prSet>
      <dgm:spPr/>
      <dgm:t>
        <a:bodyPr/>
        <a:lstStyle/>
        <a:p>
          <a:endParaRPr kumimoji="1" lang="ja-JP" altLang="en-US"/>
        </a:p>
      </dgm:t>
    </dgm:pt>
    <dgm:pt modelId="{FFED941A-1D1C-4ACD-AF71-E858CFCB9D21}" type="pres">
      <dgm:prSet presAssocID="{333E1585-51DC-45BF-818A-4F792AA7CDF3}" presName="circ2" presStyleLbl="vennNode1" presStyleIdx="1" presStyleCnt="3" custScaleX="109962" custScaleY="107362"/>
      <dgm:spPr/>
      <dgm:t>
        <a:bodyPr/>
        <a:lstStyle/>
        <a:p>
          <a:endParaRPr kumimoji="1" lang="ja-JP" altLang="en-US"/>
        </a:p>
      </dgm:t>
    </dgm:pt>
    <dgm:pt modelId="{AF3DCE46-0B15-4689-98E9-45CB65038D93}" type="pres">
      <dgm:prSet presAssocID="{333E1585-51DC-45BF-818A-4F792AA7CDF3}" presName="circ2Tx" presStyleLbl="revTx" presStyleIdx="0" presStyleCnt="0">
        <dgm:presLayoutVars>
          <dgm:chMax val="0"/>
          <dgm:chPref val="0"/>
          <dgm:bulletEnabled val="1"/>
        </dgm:presLayoutVars>
      </dgm:prSet>
      <dgm:spPr/>
      <dgm:t>
        <a:bodyPr/>
        <a:lstStyle/>
        <a:p>
          <a:endParaRPr kumimoji="1" lang="ja-JP" altLang="en-US"/>
        </a:p>
      </dgm:t>
    </dgm:pt>
    <dgm:pt modelId="{20711C90-977F-491A-8977-DCAD229F8BF4}" type="pres">
      <dgm:prSet presAssocID="{20956D49-6BA9-41C8-919A-9AD4458FF832}" presName="circ3" presStyleLbl="vennNode1" presStyleIdx="2" presStyleCnt="3" custScaleX="113605" custScaleY="102940"/>
      <dgm:spPr/>
      <dgm:t>
        <a:bodyPr/>
        <a:lstStyle/>
        <a:p>
          <a:endParaRPr kumimoji="1" lang="ja-JP" altLang="en-US"/>
        </a:p>
      </dgm:t>
    </dgm:pt>
    <dgm:pt modelId="{6A6D23CD-ECB1-4D42-9BA1-63F741D80697}" type="pres">
      <dgm:prSet presAssocID="{20956D49-6BA9-41C8-919A-9AD4458FF832}" presName="circ3Tx" presStyleLbl="revTx" presStyleIdx="0" presStyleCnt="0">
        <dgm:presLayoutVars>
          <dgm:chMax val="0"/>
          <dgm:chPref val="0"/>
          <dgm:bulletEnabled val="1"/>
        </dgm:presLayoutVars>
      </dgm:prSet>
      <dgm:spPr/>
      <dgm:t>
        <a:bodyPr/>
        <a:lstStyle/>
        <a:p>
          <a:endParaRPr kumimoji="1" lang="ja-JP" altLang="en-US"/>
        </a:p>
      </dgm:t>
    </dgm:pt>
  </dgm:ptLst>
  <dgm:cxnLst>
    <dgm:cxn modelId="{B47E8B23-2CA4-4BCF-9C6B-CE050A025D59}" type="presOf" srcId="{2F7865C0-D89D-4BCA-9DCB-D6610F13E45D}" destId="{C23CF9C7-72F4-4584-9EA2-840956F42784}" srcOrd="0" destOrd="0" presId="urn:microsoft.com/office/officeart/2005/8/layout/venn1"/>
    <dgm:cxn modelId="{461BB4A8-A1FB-4DDA-A156-C833DBE69DF9}" type="presOf" srcId="{BE620AC7-DD55-48E4-A30D-CBF9B944F209}" destId="{2EB39ED5-0031-4F59-B370-73003BE1895C}" srcOrd="0" destOrd="0" presId="urn:microsoft.com/office/officeart/2005/8/layout/venn1"/>
    <dgm:cxn modelId="{91DB0049-C8F4-40CC-BE4A-F692642D0752}" type="presOf" srcId="{20956D49-6BA9-41C8-919A-9AD4458FF832}" destId="{20711C90-977F-491A-8977-DCAD229F8BF4}" srcOrd="0" destOrd="0" presId="urn:microsoft.com/office/officeart/2005/8/layout/venn1"/>
    <dgm:cxn modelId="{4C4872DF-28B9-4FEF-8340-5BD706839B15}" srcId="{2F7865C0-D89D-4BCA-9DCB-D6610F13E45D}" destId="{20956D49-6BA9-41C8-919A-9AD4458FF832}" srcOrd="2" destOrd="0" parTransId="{F2E05EF7-EC2B-4D9B-A55A-0E2376827C38}" sibTransId="{0A1CD642-98AC-4EB8-884E-C75537CFD431}"/>
    <dgm:cxn modelId="{714AF3E0-5FF4-4041-9F3C-3C0E9FD1D0CB}" srcId="{2F7865C0-D89D-4BCA-9DCB-D6610F13E45D}" destId="{333E1585-51DC-45BF-818A-4F792AA7CDF3}" srcOrd="1" destOrd="0" parTransId="{E9EF1874-589D-4DD5-9E0D-A980B44539FB}" sibTransId="{CEDD026B-F1F9-44C3-A2B4-F49477437B57}"/>
    <dgm:cxn modelId="{B60418A8-F577-4917-AFC5-F43A907B10EC}" type="presOf" srcId="{20956D49-6BA9-41C8-919A-9AD4458FF832}" destId="{6A6D23CD-ECB1-4D42-9BA1-63F741D80697}" srcOrd="1" destOrd="0" presId="urn:microsoft.com/office/officeart/2005/8/layout/venn1"/>
    <dgm:cxn modelId="{DD4E0E84-6C93-4A0C-AC78-DDD083C2E999}" type="presOf" srcId="{333E1585-51DC-45BF-818A-4F792AA7CDF3}" destId="{AF3DCE46-0B15-4689-98E9-45CB65038D93}" srcOrd="1" destOrd="0" presId="urn:microsoft.com/office/officeart/2005/8/layout/venn1"/>
    <dgm:cxn modelId="{0D7068D3-C181-4960-955B-A8B7D1790BC2}" type="presOf" srcId="{BE620AC7-DD55-48E4-A30D-CBF9B944F209}" destId="{C9788D31-5BE8-42AB-BB7B-EA96D7B9096E}" srcOrd="1" destOrd="0" presId="urn:microsoft.com/office/officeart/2005/8/layout/venn1"/>
    <dgm:cxn modelId="{B9530A9F-922F-4B04-9C36-8F22BE6CD291}" srcId="{2F7865C0-D89D-4BCA-9DCB-D6610F13E45D}" destId="{BE620AC7-DD55-48E4-A30D-CBF9B944F209}" srcOrd="0" destOrd="0" parTransId="{816B9A8F-E958-44F7-B849-1E78DB64A0A3}" sibTransId="{4F5FB3AE-EA4E-4718-A17E-F8B256D66F4E}"/>
    <dgm:cxn modelId="{D290E905-55F2-49C4-9447-EDEF67EE743E}" type="presOf" srcId="{333E1585-51DC-45BF-818A-4F792AA7CDF3}" destId="{FFED941A-1D1C-4ACD-AF71-E858CFCB9D21}" srcOrd="0" destOrd="0" presId="urn:microsoft.com/office/officeart/2005/8/layout/venn1"/>
    <dgm:cxn modelId="{FBAA801B-B0BD-4CAE-AC50-0403215932E0}" type="presParOf" srcId="{C23CF9C7-72F4-4584-9EA2-840956F42784}" destId="{2EB39ED5-0031-4F59-B370-73003BE1895C}" srcOrd="0" destOrd="0" presId="urn:microsoft.com/office/officeart/2005/8/layout/venn1"/>
    <dgm:cxn modelId="{346F9692-055E-4CFA-AF2D-797B748E670A}" type="presParOf" srcId="{C23CF9C7-72F4-4584-9EA2-840956F42784}" destId="{C9788D31-5BE8-42AB-BB7B-EA96D7B9096E}" srcOrd="1" destOrd="0" presId="urn:microsoft.com/office/officeart/2005/8/layout/venn1"/>
    <dgm:cxn modelId="{9DD4BF55-81CD-4DA9-999F-14B24CB3058D}" type="presParOf" srcId="{C23CF9C7-72F4-4584-9EA2-840956F42784}" destId="{FFED941A-1D1C-4ACD-AF71-E858CFCB9D21}" srcOrd="2" destOrd="0" presId="urn:microsoft.com/office/officeart/2005/8/layout/venn1"/>
    <dgm:cxn modelId="{D35B89CD-4DE6-4954-9A31-BE38523722A7}" type="presParOf" srcId="{C23CF9C7-72F4-4584-9EA2-840956F42784}" destId="{AF3DCE46-0B15-4689-98E9-45CB65038D93}" srcOrd="3" destOrd="0" presId="urn:microsoft.com/office/officeart/2005/8/layout/venn1"/>
    <dgm:cxn modelId="{762DE9D5-054C-4D2B-8C2A-0530913E7E2D}" type="presParOf" srcId="{C23CF9C7-72F4-4584-9EA2-840956F42784}" destId="{20711C90-977F-491A-8977-DCAD229F8BF4}" srcOrd="4" destOrd="0" presId="urn:microsoft.com/office/officeart/2005/8/layout/venn1"/>
    <dgm:cxn modelId="{27CC52B5-F106-40D6-A05A-83D3794C43F4}" type="presParOf" srcId="{C23CF9C7-72F4-4584-9EA2-840956F42784}" destId="{6A6D23CD-ECB1-4D42-9BA1-63F741D80697}" srcOrd="5"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B39ED5-0031-4F59-B370-73003BE1895C}">
      <dsp:nvSpPr>
        <dsp:cNvPr id="0" name=""/>
        <dsp:cNvSpPr/>
      </dsp:nvSpPr>
      <dsp:spPr>
        <a:xfrm>
          <a:off x="2824675" y="-56364"/>
          <a:ext cx="2880311" cy="2799301"/>
        </a:xfrm>
        <a:prstGeom prst="ellipse">
          <a:avLst/>
        </a:prstGeom>
        <a:solidFill>
          <a:srgbClr val="FFCC6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kumimoji="1" lang="ja-JP" altLang="en-US" sz="2000" kern="1200" dirty="0"/>
        </a:p>
      </dsp:txBody>
      <dsp:txXfrm>
        <a:off x="3208716" y="433513"/>
        <a:ext cx="2112228" cy="1259685"/>
      </dsp:txXfrm>
    </dsp:sp>
    <dsp:sp modelId="{FFED941A-1D1C-4ACD-AF71-E858CFCB9D21}">
      <dsp:nvSpPr>
        <dsp:cNvPr id="0" name=""/>
        <dsp:cNvSpPr/>
      </dsp:nvSpPr>
      <dsp:spPr>
        <a:xfrm>
          <a:off x="3789970" y="1568089"/>
          <a:ext cx="2803022" cy="2736746"/>
        </a:xfrm>
        <a:prstGeom prst="ellipse">
          <a:avLst/>
        </a:prstGeom>
        <a:solidFill>
          <a:srgbClr val="FF99FF">
            <a:alpha val="50000"/>
          </a:srgbClr>
        </a:solidFill>
        <a:ln w="25400" cap="flat" cmpd="sng" algn="ctr">
          <a:no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kumimoji="1" lang="ja-JP" altLang="en-US" sz="1600" kern="1200" dirty="0"/>
        </a:p>
      </dsp:txBody>
      <dsp:txXfrm>
        <a:off x="4647228" y="2275082"/>
        <a:ext cx="1681813" cy="1505210"/>
      </dsp:txXfrm>
    </dsp:sp>
    <dsp:sp modelId="{20711C90-977F-491A-8977-DCAD229F8BF4}">
      <dsp:nvSpPr>
        <dsp:cNvPr id="0" name=""/>
        <dsp:cNvSpPr/>
      </dsp:nvSpPr>
      <dsp:spPr>
        <a:xfrm>
          <a:off x="1903950" y="1624450"/>
          <a:ext cx="2895885" cy="2624026"/>
        </a:xfrm>
        <a:prstGeom prst="ellipse">
          <a:avLst/>
        </a:prstGeom>
        <a:solidFill>
          <a:srgbClr val="99FF99">
            <a:alpha val="49804"/>
          </a:srgbClr>
        </a:solidFill>
        <a:ln w="25400" cap="flat" cmpd="sng" algn="ctr">
          <a:no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kumimoji="1" lang="ja-JP" altLang="en-US" sz="1600" kern="1200" dirty="0"/>
        </a:p>
      </dsp:txBody>
      <dsp:txXfrm>
        <a:off x="2176646" y="2302323"/>
        <a:ext cx="1737531" cy="1443214"/>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34E46C-AFE1-43D6-A157-0BC072AD354D}" type="datetimeFigureOut">
              <a:rPr kumimoji="1" lang="ja-JP" altLang="en-US" smtClean="0"/>
              <a:pPr/>
              <a:t>2013/12/18</a:t>
            </a:fld>
            <a:endParaRPr kumimoji="1"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12B487-EE59-4D51-AEB6-2858597EDF03}" type="slidenum">
              <a:rPr kumimoji="1" lang="ja-JP" altLang="en-US" smtClean="0"/>
              <a:pPr/>
              <a:t>‹#›</a:t>
            </a:fld>
            <a:endParaRPr kumimoji="1" lang="ja-JP" altLang="en-US"/>
          </a:p>
        </p:txBody>
      </p:sp>
    </p:spTree>
    <p:extLst>
      <p:ext uri="{BB962C8B-B14F-4D97-AF65-F5344CB8AC3E}">
        <p14:creationId xmlns:p14="http://schemas.microsoft.com/office/powerpoint/2010/main" val="177132957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612B487-EE59-4D51-AEB6-2858597EDF03}" type="slidenum">
              <a:rPr kumimoji="1" lang="ja-JP" altLang="en-US" smtClean="0"/>
              <a:pPr/>
              <a:t>1</a:t>
            </a:fld>
            <a:endParaRPr kumimoji="1" lang="ja-JP" altLang="en-US"/>
          </a:p>
        </p:txBody>
      </p:sp>
    </p:spTree>
    <p:extLst>
      <p:ext uri="{BB962C8B-B14F-4D97-AF65-F5344CB8AC3E}">
        <p14:creationId xmlns:p14="http://schemas.microsoft.com/office/powerpoint/2010/main" val="9146624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参加型製品開発についての研究はある。</a:t>
            </a:r>
          </a:p>
          <a:p>
            <a:r>
              <a:rPr kumimoji="1" lang="ja-JP" altLang="en-US" dirty="0" smtClean="0"/>
              <a:t>・しかしその内容は顧客参加型そのものの効果であり、作られた製品が一般人に与える影響・受け取り方は研究されていない。</a:t>
            </a:r>
          </a:p>
          <a:p>
            <a:endParaRPr kumimoji="1" lang="ja-JP" altLang="en-US" dirty="0" smtClean="0"/>
          </a:p>
          <a:p>
            <a:r>
              <a:rPr kumimoji="1" lang="ja-JP" altLang="en-US" dirty="0" smtClean="0"/>
              <a:t>・一般人に顧客参加型が与える影響を明らかにする。</a:t>
            </a:r>
          </a:p>
          <a:p>
            <a:endParaRPr kumimoji="1" lang="ja-JP" altLang="en-US" dirty="0"/>
          </a:p>
        </p:txBody>
      </p:sp>
      <p:sp>
        <p:nvSpPr>
          <p:cNvPr id="4" name="スライド番号プレースホルダー 3"/>
          <p:cNvSpPr>
            <a:spLocks noGrp="1"/>
          </p:cNvSpPr>
          <p:nvPr>
            <p:ph type="sldNum" sz="quarter" idx="10"/>
          </p:nvPr>
        </p:nvSpPr>
        <p:spPr/>
        <p:txBody>
          <a:bodyPr/>
          <a:lstStyle/>
          <a:p>
            <a:fld id="{5612B487-EE59-4D51-AEB6-2858597EDF03}" type="slidenum">
              <a:rPr kumimoji="1" lang="ja-JP" altLang="en-US" smtClean="0"/>
              <a:pPr/>
              <a:t>13</a:t>
            </a:fld>
            <a:endParaRPr kumimoji="1" lang="ja-JP" altLang="en-US"/>
          </a:p>
        </p:txBody>
      </p:sp>
    </p:spTree>
    <p:extLst>
      <p:ext uri="{BB962C8B-B14F-4D97-AF65-F5344CB8AC3E}">
        <p14:creationId xmlns:p14="http://schemas.microsoft.com/office/powerpoint/2010/main" val="34476491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次に先行研究です。</a:t>
            </a:r>
            <a:endParaRPr kumimoji="1" lang="ja-JP" altLang="en-US" dirty="0"/>
          </a:p>
        </p:txBody>
      </p:sp>
      <p:sp>
        <p:nvSpPr>
          <p:cNvPr id="4" name="スライド番号プレースホルダ 3"/>
          <p:cNvSpPr>
            <a:spLocks noGrp="1"/>
          </p:cNvSpPr>
          <p:nvPr>
            <p:ph type="sldNum" sz="quarter" idx="10"/>
          </p:nvPr>
        </p:nvSpPr>
        <p:spPr/>
        <p:txBody>
          <a:bodyPr/>
          <a:lstStyle/>
          <a:p>
            <a:fld id="{5612B487-EE59-4D51-AEB6-2858597EDF03}" type="slidenum">
              <a:rPr kumimoji="1" lang="ja-JP" altLang="en-US" smtClean="0"/>
              <a:pPr/>
              <a:t>14</a:t>
            </a:fld>
            <a:endParaRPr kumimoji="1" lang="ja-JP"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612B487-EE59-4D51-AEB6-2858597EDF03}" type="slidenum">
              <a:rPr kumimoji="1" lang="ja-JP" altLang="en-US" smtClean="0"/>
              <a:pPr/>
              <a:t>15</a:t>
            </a:fld>
            <a:endParaRPr kumimoji="1" lang="ja-JP" altLang="en-US"/>
          </a:p>
        </p:txBody>
      </p:sp>
    </p:spTree>
    <p:extLst>
      <p:ext uri="{BB962C8B-B14F-4D97-AF65-F5344CB8AC3E}">
        <p14:creationId xmlns:p14="http://schemas.microsoft.com/office/powerpoint/2010/main" val="29706854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612B487-EE59-4D51-AEB6-2858597EDF03}" type="slidenum">
              <a:rPr kumimoji="1" lang="ja-JP" altLang="en-US" smtClean="0"/>
              <a:pPr/>
              <a:t>16</a:t>
            </a:fld>
            <a:endParaRPr kumimoji="1" lang="ja-JP" altLang="en-US"/>
          </a:p>
        </p:txBody>
      </p:sp>
    </p:spTree>
    <p:extLst>
      <p:ext uri="{BB962C8B-B14F-4D97-AF65-F5344CB8AC3E}">
        <p14:creationId xmlns:p14="http://schemas.microsoft.com/office/powerpoint/2010/main" val="29706854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None/>
            </a:pPr>
            <a:r>
              <a:rPr kumimoji="1" lang="ja-JP" altLang="en-US" dirty="0" smtClean="0"/>
              <a:t>なぜはみ出る</a:t>
            </a:r>
            <a:endParaRPr kumimoji="1" lang="en-US" altLang="ja-JP" dirty="0" smtClean="0"/>
          </a:p>
          <a:p>
            <a:pPr marL="0" indent="0">
              <a:buNone/>
            </a:pPr>
            <a:r>
              <a:rPr lang="ja-JP" altLang="en-US" dirty="0" smtClean="0"/>
              <a:t>専門性と知名度を顧客としてひとくくりにすることに違和感</a:t>
            </a:r>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5612B487-EE59-4D51-AEB6-2858597EDF03}" type="slidenum">
              <a:rPr lang="ja-JP" altLang="en-US" smtClean="0">
                <a:solidFill>
                  <a:prstClr val="black"/>
                </a:solidFill>
              </a:rPr>
              <a:pPr/>
              <a:t>17</a:t>
            </a:fld>
            <a:endParaRPr lang="ja-JP" altLang="en-US">
              <a:solidFill>
                <a:prstClr val="black"/>
              </a:solidFill>
            </a:endParaRPr>
          </a:p>
        </p:txBody>
      </p:sp>
    </p:spTree>
    <p:extLst>
      <p:ext uri="{BB962C8B-B14F-4D97-AF65-F5344CB8AC3E}">
        <p14:creationId xmlns:p14="http://schemas.microsoft.com/office/powerpoint/2010/main" val="3810654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None/>
            </a:pPr>
            <a:r>
              <a:rPr lang="ja-JP" altLang="en-US" dirty="0" smtClean="0"/>
              <a:t>中途半端</a:t>
            </a:r>
            <a:endParaRPr lang="en-US" altLang="ja-JP" dirty="0" smtClean="0"/>
          </a:p>
          <a:p>
            <a:pPr marL="0" indent="0">
              <a:buNone/>
            </a:pPr>
            <a:r>
              <a:rPr lang="ja-JP" altLang="en-US" dirty="0" smtClean="0"/>
              <a:t>読者モデル</a:t>
            </a:r>
            <a:r>
              <a:rPr kumimoji="1" lang="ja-JP" altLang="en-US" dirty="0" smtClean="0"/>
              <a:t>は、人それぞれだが</a:t>
            </a:r>
            <a:r>
              <a:rPr lang="ja-JP" altLang="en-US" dirty="0" smtClean="0"/>
              <a:t>一般人よりも知名度＋専門性があり、これは</a:t>
            </a:r>
            <a:r>
              <a:rPr kumimoji="1" lang="ja-JP" altLang="en-US" dirty="0" smtClean="0"/>
              <a:t>顧客参加型ではないかもしれない。</a:t>
            </a:r>
          </a:p>
          <a:p>
            <a:endParaRPr kumimoji="1" lang="ja-JP" altLang="en-US" dirty="0"/>
          </a:p>
        </p:txBody>
      </p:sp>
      <p:sp>
        <p:nvSpPr>
          <p:cNvPr id="4" name="スライド番号プレースホルダー 3"/>
          <p:cNvSpPr>
            <a:spLocks noGrp="1"/>
          </p:cNvSpPr>
          <p:nvPr>
            <p:ph type="sldNum" sz="quarter" idx="10"/>
          </p:nvPr>
        </p:nvSpPr>
        <p:spPr/>
        <p:txBody>
          <a:bodyPr/>
          <a:lstStyle/>
          <a:p>
            <a:fld id="{5612B487-EE59-4D51-AEB6-2858597EDF03}" type="slidenum">
              <a:rPr kumimoji="1" lang="ja-JP" altLang="en-US" smtClean="0"/>
              <a:pPr/>
              <a:t>18</a:t>
            </a:fld>
            <a:endParaRPr kumimoji="1" lang="ja-JP" altLang="en-US"/>
          </a:p>
        </p:txBody>
      </p:sp>
    </p:spTree>
    <p:extLst>
      <p:ext uri="{BB962C8B-B14F-4D97-AF65-F5344CB8AC3E}">
        <p14:creationId xmlns:p14="http://schemas.microsoft.com/office/powerpoint/2010/main" val="18052083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そこで、顧客参加型製品が消費者に与える影響を知るために、顧客参加型以外の外部資源と開発した製品が</a:t>
            </a:r>
            <a:r>
              <a:rPr lang="ja-JP" altLang="en-US" dirty="0" smtClean="0"/>
              <a:t>消費者に与える影響</a:t>
            </a:r>
            <a:r>
              <a:rPr kumimoji="1" lang="ja-JP" altLang="en-US" dirty="0" smtClean="0"/>
              <a:t>と比較することにする。</a:t>
            </a:r>
          </a:p>
          <a:p>
            <a:endParaRPr kumimoji="1" lang="ja-JP" altLang="en-US" dirty="0"/>
          </a:p>
        </p:txBody>
      </p:sp>
      <p:sp>
        <p:nvSpPr>
          <p:cNvPr id="4" name="スライド番号プレースホルダ 3"/>
          <p:cNvSpPr>
            <a:spLocks noGrp="1"/>
          </p:cNvSpPr>
          <p:nvPr>
            <p:ph type="sldNum" sz="quarter" idx="10"/>
          </p:nvPr>
        </p:nvSpPr>
        <p:spPr/>
        <p:txBody>
          <a:bodyPr/>
          <a:lstStyle/>
          <a:p>
            <a:fld id="{5612B487-EE59-4D51-AEB6-2858597EDF03}" type="slidenum">
              <a:rPr kumimoji="1" lang="ja-JP" altLang="en-US" smtClean="0"/>
              <a:pPr/>
              <a:t>20</a:t>
            </a:fld>
            <a:endParaRPr kumimoji="1" lang="ja-JP"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a:t>
            </a:r>
            <a:r>
              <a:rPr kumimoji="1" lang="ja-JP" altLang="en-US" dirty="0" smtClean="0"/>
              <a:t>設けた。設けるにあたって私たちが疑問に思った読者モデルの特徴をヒントに専門性の高い</a:t>
            </a:r>
            <a:r>
              <a:rPr kumimoji="1" lang="ja-JP" altLang="en-US" sz="1200" dirty="0" smtClean="0"/>
              <a:t>人、知名度の高い人、それらの特徴に当てはまらない人で大きく括ることにしました。</a:t>
            </a:r>
            <a:endParaRPr kumimoji="1" lang="en-US" altLang="ja-JP" sz="12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5612B487-EE59-4D51-AEB6-2858597EDF03}" type="slidenum">
              <a:rPr kumimoji="1" lang="ja-JP" altLang="en-US" smtClean="0"/>
              <a:pPr/>
              <a:t>21</a:t>
            </a:fld>
            <a:endParaRPr kumimoji="1" lang="ja-JP" altLang="en-US"/>
          </a:p>
        </p:txBody>
      </p:sp>
    </p:spTree>
    <p:extLst>
      <p:ext uri="{BB962C8B-B14F-4D97-AF65-F5344CB8AC3E}">
        <p14:creationId xmlns:p14="http://schemas.microsoft.com/office/powerpoint/2010/main" val="17455578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smtClean="0"/>
              <a:t>顧客参加型と外部との共同開発に共通しているのは、外部資源を製品開発の中枢に取り組んでいるが、果たして効果は同じのものなのだろうか？</a:t>
            </a:r>
            <a:endParaRPr lang="en-US" altLang="ja-JP" dirty="0" smtClean="0"/>
          </a:p>
          <a:p>
            <a:r>
              <a:rPr kumimoji="1" lang="ja-JP" altLang="en-US" dirty="0" smtClean="0"/>
              <a:t>比較し、それぞれの効果を立証したい。</a:t>
            </a:r>
            <a:endParaRPr kumimoji="1" lang="ja-JP" altLang="en-US" dirty="0"/>
          </a:p>
        </p:txBody>
      </p:sp>
      <p:sp>
        <p:nvSpPr>
          <p:cNvPr id="4" name="スライド番号プレースホルダー 3"/>
          <p:cNvSpPr>
            <a:spLocks noGrp="1"/>
          </p:cNvSpPr>
          <p:nvPr>
            <p:ph type="sldNum" sz="quarter" idx="10"/>
          </p:nvPr>
        </p:nvSpPr>
        <p:spPr/>
        <p:txBody>
          <a:bodyPr/>
          <a:lstStyle/>
          <a:p>
            <a:fld id="{5612B487-EE59-4D51-AEB6-2858597EDF03}" type="slidenum">
              <a:rPr kumimoji="1" lang="ja-JP" altLang="en-US" smtClean="0"/>
              <a:pPr/>
              <a:t>22</a:t>
            </a:fld>
            <a:endParaRPr kumimoji="1" lang="ja-JP" altLang="en-US"/>
          </a:p>
        </p:txBody>
      </p:sp>
    </p:spTree>
    <p:extLst>
      <p:ext uri="{BB962C8B-B14F-4D97-AF65-F5344CB8AC3E}">
        <p14:creationId xmlns:p14="http://schemas.microsoft.com/office/powerpoint/2010/main" val="18781263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３つ</a:t>
            </a:r>
            <a:r>
              <a:rPr lang="ja-JP" altLang="en-US" dirty="0" smtClean="0"/>
              <a:t>に括ってみたが、その製品がどう分けられるかは消費者それぞれが判断する。</a:t>
            </a:r>
            <a:endParaRPr lang="en-US" altLang="ja-JP" dirty="0" smtClean="0"/>
          </a:p>
          <a:p>
            <a:r>
              <a:rPr kumimoji="1" lang="ja-JP" altLang="en-US" dirty="0" smtClean="0"/>
              <a:t>肩書き</a:t>
            </a:r>
            <a:r>
              <a:rPr kumimoji="1" lang="en-US" altLang="ja-JP" dirty="0" smtClean="0"/>
              <a:t>(</a:t>
            </a:r>
            <a:r>
              <a:rPr kumimoji="1" lang="ja-JP" altLang="en-US" dirty="0" smtClean="0"/>
              <a:t>参加者</a:t>
            </a:r>
            <a:r>
              <a:rPr kumimoji="1" lang="en-US" altLang="ja-JP" dirty="0" smtClean="0"/>
              <a:t>)</a:t>
            </a:r>
            <a:r>
              <a:rPr kumimoji="1" lang="ja-JP" altLang="en-US" dirty="0" smtClean="0"/>
              <a:t>に専門性を感じれば専門家の効果が発揮されると考える。</a:t>
            </a:r>
            <a:r>
              <a:rPr kumimoji="1" lang="en-US" altLang="ja-JP" dirty="0" smtClean="0"/>
              <a:t>(</a:t>
            </a:r>
            <a:r>
              <a:rPr kumimoji="1" lang="ja-JP" altLang="en-US" dirty="0" smtClean="0"/>
              <a:t>著名人も同様</a:t>
            </a:r>
            <a:r>
              <a:rPr kumimoji="1" lang="en-US" altLang="ja-JP" dirty="0" smtClean="0"/>
              <a:t>)</a:t>
            </a:r>
          </a:p>
          <a:p>
            <a:endParaRPr lang="en-US" altLang="ja-JP" dirty="0" smtClean="0"/>
          </a:p>
          <a:p>
            <a:r>
              <a:rPr kumimoji="1" lang="ja-JP" altLang="en-US" dirty="0" smtClean="0"/>
              <a:t>しかし、参加者の肩書きを聞いても専門性や名前による効果を得ないもの</a:t>
            </a:r>
            <a:r>
              <a:rPr kumimoji="1" lang="en-US" altLang="ja-JP" dirty="0" smtClean="0"/>
              <a:t>(</a:t>
            </a:r>
            <a:r>
              <a:rPr kumimoji="1" lang="ja-JP" altLang="en-US" dirty="0" smtClean="0"/>
              <a:t>上記のスライドで</a:t>
            </a:r>
            <a:r>
              <a:rPr lang="ja-JP" altLang="en-US" dirty="0" smtClean="0"/>
              <a:t>はそれ以外と記載</a:t>
            </a:r>
            <a:r>
              <a:rPr lang="en-US" altLang="ja-JP" dirty="0" smtClean="0"/>
              <a:t>)</a:t>
            </a:r>
            <a:r>
              <a:rPr kumimoji="1" lang="ja-JP" altLang="en-US" dirty="0" smtClean="0"/>
              <a:t>を顧客参加型とする。</a:t>
            </a:r>
            <a:endParaRPr kumimoji="1" lang="en-US" altLang="ja-JP" dirty="0" smtClean="0"/>
          </a:p>
          <a:p>
            <a:r>
              <a:rPr lang="ja-JP" altLang="en-US" dirty="0" smtClean="0"/>
              <a:t>知名度や専門知識が影響する製品開発は外部資源との共同開発と呼ぶ</a:t>
            </a:r>
            <a:endParaRPr kumimoji="1" lang="en-US" altLang="ja-JP" dirty="0" smtClean="0"/>
          </a:p>
          <a:p>
            <a:endParaRPr kumimoji="1" lang="en-US" altLang="ja-JP" dirty="0" smtClean="0"/>
          </a:p>
          <a:p>
            <a:endParaRPr kumimoji="1" lang="en-US" altLang="ja-JP" dirty="0" smtClean="0"/>
          </a:p>
          <a:p>
            <a:r>
              <a:rPr kumimoji="1" lang="ja-JP" altLang="en-US" dirty="0" smtClean="0"/>
              <a:t>比較して明らかにすることである。</a:t>
            </a:r>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5612B487-EE59-4D51-AEB6-2858597EDF03}" type="slidenum">
              <a:rPr kumimoji="1" lang="ja-JP" altLang="en-US" smtClean="0"/>
              <a:pPr/>
              <a:t>23</a:t>
            </a:fld>
            <a:endParaRPr kumimoji="1" lang="ja-JP" altLang="en-US"/>
          </a:p>
        </p:txBody>
      </p:sp>
    </p:spTree>
    <p:extLst>
      <p:ext uri="{BB962C8B-B14F-4D97-AF65-F5344CB8AC3E}">
        <p14:creationId xmlns:p14="http://schemas.microsoft.com/office/powerpoint/2010/main" val="17434048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他にもあるのかと思い調べてみました。無印良品は、顧客のあったらいいなという商品を聞く「くらしの良品研究所」、サッポロビールはビール好きで作った「百人のキセキ」、エレファントデザインの顧客が１からほしいものを考えて企業と一緒に製品化していく「空想生活」など、他にも多くの企業が顧客の意見を取り入れた製品を開発していました。</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t>企業だけでなく顧客を巻き込んで製品を開発していこうとする試みが面白そう！顧客のいい県は重要なものと位置づけ、顧客を製品開発の中心に据えている顧客参加型の実態とは？顧客参加型を調べてみよう！</a:t>
            </a:r>
          </a:p>
          <a:p>
            <a:endParaRPr kumimoji="1" lang="ja-JP" altLang="en-US" dirty="0"/>
          </a:p>
        </p:txBody>
      </p:sp>
      <p:sp>
        <p:nvSpPr>
          <p:cNvPr id="4" name="スライド番号プレースホルダ 3"/>
          <p:cNvSpPr>
            <a:spLocks noGrp="1"/>
          </p:cNvSpPr>
          <p:nvPr>
            <p:ph type="sldNum" sz="quarter" idx="10"/>
          </p:nvPr>
        </p:nvSpPr>
        <p:spPr/>
        <p:txBody>
          <a:bodyPr/>
          <a:lstStyle/>
          <a:p>
            <a:fld id="{5612B487-EE59-4D51-AEB6-2858597EDF03}" type="slidenum">
              <a:rPr kumimoji="1" lang="ja-JP" altLang="en-US" smtClean="0"/>
              <a:pPr/>
              <a:t>4</a:t>
            </a:fld>
            <a:endParaRPr kumimoji="1" lang="ja-JP" alt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次に先行研究です。</a:t>
            </a:r>
            <a:endParaRPr kumimoji="1" lang="ja-JP" altLang="en-US" dirty="0"/>
          </a:p>
        </p:txBody>
      </p:sp>
      <p:sp>
        <p:nvSpPr>
          <p:cNvPr id="4" name="スライド番号プレースホルダ 3"/>
          <p:cNvSpPr>
            <a:spLocks noGrp="1"/>
          </p:cNvSpPr>
          <p:nvPr>
            <p:ph type="sldNum" sz="quarter" idx="10"/>
          </p:nvPr>
        </p:nvSpPr>
        <p:spPr/>
        <p:txBody>
          <a:bodyPr/>
          <a:lstStyle/>
          <a:p>
            <a:fld id="{5612B487-EE59-4D51-AEB6-2858597EDF03}" type="slidenum">
              <a:rPr kumimoji="1" lang="ja-JP" altLang="en-US" smtClean="0"/>
              <a:pPr/>
              <a:t>25</a:t>
            </a:fld>
            <a:endParaRPr kumimoji="1" lang="ja-JP"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smtClean="0"/>
              <a:t>「社会心理学」態度の変容のコミュニケーションにおける理論において、発信者の信憑性は説得の効果に大きな影響をもつ</a:t>
            </a:r>
          </a:p>
          <a:p>
            <a:endParaRPr kumimoji="1" lang="en-US" altLang="ja-JP" dirty="0" smtClean="0"/>
          </a:p>
          <a:p>
            <a:r>
              <a:rPr kumimoji="1" lang="ja-JP" altLang="en-US" dirty="0" smtClean="0"/>
              <a:t>すなわち、</a:t>
            </a:r>
            <a:r>
              <a:rPr lang="ja-JP" altLang="en-US" u="sng" dirty="0" smtClean="0">
                <a:solidFill>
                  <a:srgbClr val="FF0000"/>
                </a:solidFill>
              </a:rPr>
              <a:t>誰が言ったのか</a:t>
            </a:r>
            <a:r>
              <a:rPr kumimoji="1" lang="ja-JP" altLang="en-US" dirty="0" smtClean="0"/>
              <a:t>が消費者にとって大きな影響を与える</a:t>
            </a:r>
          </a:p>
          <a:p>
            <a:endParaRPr kumimoji="1" lang="ja-JP" altLang="en-US" dirty="0"/>
          </a:p>
        </p:txBody>
      </p:sp>
      <p:sp>
        <p:nvSpPr>
          <p:cNvPr id="4" name="スライド番号プレースホルダー 3"/>
          <p:cNvSpPr>
            <a:spLocks noGrp="1"/>
          </p:cNvSpPr>
          <p:nvPr>
            <p:ph type="sldNum" sz="quarter" idx="10"/>
          </p:nvPr>
        </p:nvSpPr>
        <p:spPr/>
        <p:txBody>
          <a:bodyPr/>
          <a:lstStyle/>
          <a:p>
            <a:fld id="{5612B487-EE59-4D51-AEB6-2858597EDF03}" type="slidenum">
              <a:rPr kumimoji="1" lang="ja-JP" altLang="en-US" smtClean="0"/>
              <a:pPr/>
              <a:t>26</a:t>
            </a:fld>
            <a:endParaRPr kumimoji="1" lang="ja-JP" altLang="en-US"/>
          </a:p>
        </p:txBody>
      </p:sp>
    </p:spTree>
    <p:extLst>
      <p:ext uri="{BB962C8B-B14F-4D97-AF65-F5344CB8AC3E}">
        <p14:creationId xmlns:p14="http://schemas.microsoft.com/office/powerpoint/2010/main" val="26046859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sz="1200" dirty="0" smtClean="0"/>
              <a:t>【</a:t>
            </a:r>
            <a:r>
              <a:rPr lang="ja-JP" altLang="en-US" sz="1200" dirty="0" smtClean="0"/>
              <a:t>専門家</a:t>
            </a:r>
            <a:r>
              <a:rPr lang="en-US" altLang="ja-JP" sz="1200" dirty="0" smtClean="0"/>
              <a:t>】 </a:t>
            </a:r>
            <a:r>
              <a:rPr lang="ja-JP" altLang="en-US" sz="1200" dirty="0" smtClean="0"/>
              <a:t>とは？</a:t>
            </a:r>
            <a:endParaRPr lang="en-US" altLang="ja-JP" sz="1200" dirty="0" smtClean="0"/>
          </a:p>
          <a:p>
            <a:r>
              <a:rPr lang="ja-JP" altLang="en-US" sz="1200" dirty="0" smtClean="0"/>
              <a:t>ある特定の学問・事柄を</a:t>
            </a:r>
            <a:r>
              <a:rPr lang="ja-JP" altLang="en-US" sz="1200" dirty="0" smtClean="0">
                <a:solidFill>
                  <a:srgbClr val="FF0000"/>
                </a:solidFill>
              </a:rPr>
              <a:t>専門に研究</a:t>
            </a:r>
            <a:r>
              <a:rPr lang="ja-JP" altLang="en-US" sz="1200" dirty="0" smtClean="0"/>
              <a:t>・担当して、それに</a:t>
            </a:r>
            <a:r>
              <a:rPr lang="ja-JP" altLang="en-US" sz="1200" dirty="0" smtClean="0">
                <a:solidFill>
                  <a:srgbClr val="FF0000"/>
                </a:solidFill>
              </a:rPr>
              <a:t>精通している人</a:t>
            </a:r>
            <a:r>
              <a:rPr lang="ja-JP" altLang="en-US" sz="1200" dirty="0" smtClean="0"/>
              <a:t>。エキスパート。</a:t>
            </a:r>
            <a:endParaRPr lang="en-US" altLang="ja-JP" sz="1200" dirty="0" smtClean="0"/>
          </a:p>
          <a:p>
            <a:r>
              <a:rPr lang="en-US" altLang="ja-JP" sz="1200" dirty="0" smtClean="0"/>
              <a:t>(</a:t>
            </a:r>
            <a:r>
              <a:rPr lang="ja-JP" altLang="en-US" sz="1200" dirty="0" smtClean="0"/>
              <a:t>出典：コトバンク</a:t>
            </a:r>
            <a:r>
              <a:rPr lang="en-US" altLang="ja-JP" sz="1200" dirty="0" smtClean="0"/>
              <a:t>)</a:t>
            </a:r>
          </a:p>
          <a:p>
            <a:endParaRPr lang="en-US" altLang="ja-JP" sz="1200" dirty="0" smtClean="0">
              <a:solidFill>
                <a:prstClr val="black"/>
              </a:solidFill>
            </a:endParaRPr>
          </a:p>
          <a:p>
            <a:r>
              <a:rPr lang="ja-JP" altLang="en-US" sz="1200" dirty="0" smtClean="0">
                <a:solidFill>
                  <a:prstClr val="black"/>
                </a:solidFill>
              </a:rPr>
              <a:t>社会心理学」態度の変容のコミュニケーションにおける理論において、発信者の信憑性の構成要素の第一は権威性であり、権威性を支えるのは</a:t>
            </a:r>
            <a:r>
              <a:rPr lang="ja-JP" altLang="en-US" sz="1200" dirty="0" smtClean="0">
                <a:solidFill>
                  <a:srgbClr val="FF0000"/>
                </a:solidFill>
              </a:rPr>
              <a:t>専門性</a:t>
            </a:r>
            <a:r>
              <a:rPr lang="ja-JP" altLang="en-US" sz="1200" dirty="0" smtClean="0">
                <a:solidFill>
                  <a:prstClr val="black"/>
                </a:solidFill>
              </a:rPr>
              <a:t>といわれている。</a:t>
            </a:r>
          </a:p>
          <a:p>
            <a:endParaRPr lang="en-US" altLang="ja-JP" sz="1200"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5612B487-EE59-4D51-AEB6-2858597EDF03}" type="slidenum">
              <a:rPr kumimoji="1" lang="ja-JP" altLang="en-US" smtClean="0"/>
              <a:pPr/>
              <a:t>27</a:t>
            </a:fld>
            <a:endParaRPr kumimoji="1" lang="ja-JP" altLang="en-US"/>
          </a:p>
        </p:txBody>
      </p:sp>
    </p:spTree>
    <p:extLst>
      <p:ext uri="{BB962C8B-B14F-4D97-AF65-F5344CB8AC3E}">
        <p14:creationId xmlns:p14="http://schemas.microsoft.com/office/powerpoint/2010/main" val="31164496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sz="1200" dirty="0" smtClean="0"/>
              <a:t>【</a:t>
            </a:r>
            <a:r>
              <a:rPr lang="ja-JP" altLang="en-US" sz="1200" dirty="0" smtClean="0"/>
              <a:t>専門家</a:t>
            </a:r>
            <a:r>
              <a:rPr lang="en-US" altLang="ja-JP" sz="1200" dirty="0" smtClean="0"/>
              <a:t>】 </a:t>
            </a:r>
            <a:r>
              <a:rPr lang="ja-JP" altLang="en-US" sz="1200" dirty="0" smtClean="0"/>
              <a:t>とは？</a:t>
            </a:r>
            <a:endParaRPr lang="en-US" altLang="ja-JP" sz="1200" dirty="0" smtClean="0"/>
          </a:p>
          <a:p>
            <a:r>
              <a:rPr lang="ja-JP" altLang="en-US" sz="1200" dirty="0" smtClean="0"/>
              <a:t>ある特定の学問・事柄を</a:t>
            </a:r>
            <a:r>
              <a:rPr lang="ja-JP" altLang="en-US" sz="1200" dirty="0" smtClean="0">
                <a:solidFill>
                  <a:srgbClr val="FF0000"/>
                </a:solidFill>
              </a:rPr>
              <a:t>専門に研究</a:t>
            </a:r>
            <a:r>
              <a:rPr lang="ja-JP" altLang="en-US" sz="1200" dirty="0" smtClean="0"/>
              <a:t>・担当して、それに</a:t>
            </a:r>
            <a:r>
              <a:rPr lang="ja-JP" altLang="en-US" sz="1200" dirty="0" smtClean="0">
                <a:solidFill>
                  <a:srgbClr val="FF0000"/>
                </a:solidFill>
              </a:rPr>
              <a:t>精通している人</a:t>
            </a:r>
            <a:r>
              <a:rPr lang="ja-JP" altLang="en-US" sz="1200" dirty="0" smtClean="0"/>
              <a:t>。エキスパート。</a:t>
            </a:r>
            <a:endParaRPr lang="en-US" altLang="ja-JP" sz="1200" dirty="0" smtClean="0"/>
          </a:p>
          <a:p>
            <a:r>
              <a:rPr lang="en-US" altLang="ja-JP" sz="1200" dirty="0" smtClean="0"/>
              <a:t>(</a:t>
            </a:r>
            <a:r>
              <a:rPr lang="ja-JP" altLang="en-US" sz="1200" dirty="0" smtClean="0"/>
              <a:t>出典：コトバンク</a:t>
            </a:r>
            <a:r>
              <a:rPr lang="en-US" altLang="ja-JP" sz="1200" dirty="0" smtClean="0"/>
              <a:t>)</a:t>
            </a:r>
          </a:p>
          <a:p>
            <a:endParaRPr lang="en-US" altLang="ja-JP" sz="1200" dirty="0" smtClean="0">
              <a:solidFill>
                <a:prstClr val="black"/>
              </a:solidFill>
            </a:endParaRPr>
          </a:p>
          <a:p>
            <a:r>
              <a:rPr lang="ja-JP" altLang="en-US" sz="1200" dirty="0" smtClean="0">
                <a:solidFill>
                  <a:prstClr val="black"/>
                </a:solidFill>
              </a:rPr>
              <a:t>社会心理学」態度の変容のコミュニケーションにおける理論において、発信者の信憑性の構成要素の第一は権威性であり、権威性を支えるのは</a:t>
            </a:r>
            <a:r>
              <a:rPr lang="ja-JP" altLang="en-US" sz="1200" dirty="0" smtClean="0">
                <a:solidFill>
                  <a:srgbClr val="FF0000"/>
                </a:solidFill>
              </a:rPr>
              <a:t>専門性</a:t>
            </a:r>
            <a:r>
              <a:rPr lang="ja-JP" altLang="en-US" sz="1200" dirty="0" smtClean="0">
                <a:solidFill>
                  <a:prstClr val="black"/>
                </a:solidFill>
              </a:rPr>
              <a:t>といわれている。</a:t>
            </a:r>
          </a:p>
          <a:p>
            <a:endParaRPr lang="en-US" altLang="ja-JP" sz="1200"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5612B487-EE59-4D51-AEB6-2858597EDF03}" type="slidenum">
              <a:rPr kumimoji="1" lang="ja-JP" altLang="en-US" smtClean="0"/>
              <a:pPr/>
              <a:t>28</a:t>
            </a:fld>
            <a:endParaRPr kumimoji="1" lang="ja-JP" altLang="en-US"/>
          </a:p>
        </p:txBody>
      </p:sp>
    </p:spTree>
    <p:extLst>
      <p:ext uri="{BB962C8B-B14F-4D97-AF65-F5344CB8AC3E}">
        <p14:creationId xmlns:p14="http://schemas.microsoft.com/office/powerpoint/2010/main" val="31164496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b="1" dirty="0" smtClean="0"/>
              <a:t>科学記事の「正確さ」評価の際にみられる専門家のバイアス　</a:t>
            </a:r>
            <a:r>
              <a:rPr lang="en-US" altLang="ja-JP" sz="1200" b="1" dirty="0" err="1" smtClean="0"/>
              <a:t>opac</a:t>
            </a:r>
            <a:r>
              <a:rPr lang="ja-JP" altLang="en-US" sz="1200" b="1" dirty="0" smtClean="0"/>
              <a:t>に</a:t>
            </a:r>
            <a:r>
              <a:rPr lang="ja-JP" altLang="en-US" sz="1200" b="1" dirty="0" err="1" smtClean="0"/>
              <a:t>それっぽいの</a:t>
            </a:r>
            <a:r>
              <a:rPr lang="ja-JP" altLang="en-US" sz="1200" b="1" dirty="0" smtClean="0"/>
              <a:t>あるからあとで確認</a:t>
            </a:r>
            <a:endParaRPr kumimoji="1" lang="en-US" altLang="ja-JP" sz="1200"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5612B487-EE59-4D51-AEB6-2858597EDF03}" type="slidenum">
              <a:rPr kumimoji="1" lang="ja-JP" altLang="en-US" smtClean="0"/>
              <a:pPr/>
              <a:t>29</a:t>
            </a:fld>
            <a:endParaRPr kumimoji="1" lang="ja-JP" altLang="en-US"/>
          </a:p>
        </p:txBody>
      </p:sp>
    </p:spTree>
    <p:extLst>
      <p:ext uri="{BB962C8B-B14F-4D97-AF65-F5344CB8AC3E}">
        <p14:creationId xmlns:p14="http://schemas.microsoft.com/office/powerpoint/2010/main" val="39815093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200" dirty="0" smtClean="0"/>
              <a:t>【</a:t>
            </a:r>
            <a:r>
              <a:rPr lang="ja-JP" altLang="en-US" sz="1200" dirty="0" smtClean="0"/>
              <a:t>専門家</a:t>
            </a:r>
            <a:r>
              <a:rPr lang="en-US" altLang="ja-JP" sz="1200" dirty="0" smtClean="0"/>
              <a:t>】 </a:t>
            </a:r>
            <a:r>
              <a:rPr lang="ja-JP" altLang="en-US" sz="1200" dirty="0" smtClean="0"/>
              <a:t>とは？</a:t>
            </a:r>
            <a:r>
              <a:rPr kumimoji="1" lang="ja-JP" altLang="en-US" dirty="0" smtClean="0"/>
              <a:t>ハロー効果とは</a:t>
            </a:r>
            <a:r>
              <a:rPr lang="ja-JP" altLang="en-US" dirty="0" smtClean="0"/>
              <a:t>被評価者</a:t>
            </a:r>
            <a:r>
              <a:rPr lang="en-US" altLang="ja-JP" dirty="0" smtClean="0"/>
              <a:t>(</a:t>
            </a:r>
            <a:r>
              <a:rPr lang="ja-JP" altLang="en-US" dirty="0" smtClean="0"/>
              <a:t>芸能人</a:t>
            </a:r>
            <a:r>
              <a:rPr lang="en-US" altLang="ja-JP" dirty="0" smtClean="0"/>
              <a:t>)</a:t>
            </a:r>
            <a:r>
              <a:rPr kumimoji="1" lang="ja-JP" altLang="en-US" dirty="0" smtClean="0"/>
              <a:t>の特徴</a:t>
            </a:r>
            <a:r>
              <a:rPr kumimoji="1" lang="en-US" altLang="ja-JP" dirty="0" smtClean="0"/>
              <a:t>(</a:t>
            </a:r>
            <a:r>
              <a:rPr lang="ja-JP" altLang="en-US" dirty="0" smtClean="0"/>
              <a:t>優れた点、劣った点または全体の印象</a:t>
            </a:r>
            <a:r>
              <a:rPr lang="en-US" altLang="ja-JP" dirty="0" smtClean="0"/>
              <a:t>)</a:t>
            </a:r>
            <a:r>
              <a:rPr lang="ja-JP" altLang="en-US" dirty="0" smtClean="0"/>
              <a:t>に引きずられて評価対象を判断すること。</a:t>
            </a:r>
            <a:br>
              <a:rPr lang="ja-JP" altLang="en-US" dirty="0" smtClean="0"/>
            </a:br>
            <a:endParaRPr kumimoji="1" lang="ja-JP" altLang="en-US" dirty="0" smtClean="0"/>
          </a:p>
          <a:p>
            <a:endParaRPr lang="en-US" altLang="ja-JP" sz="1200" dirty="0" smtClean="0"/>
          </a:p>
          <a:p>
            <a:r>
              <a:rPr lang="ja-JP" altLang="en-US" sz="1200" dirty="0" smtClean="0"/>
              <a:t>ある特定の学問・事柄を</a:t>
            </a:r>
            <a:r>
              <a:rPr lang="ja-JP" altLang="en-US" sz="1200" dirty="0" smtClean="0">
                <a:solidFill>
                  <a:srgbClr val="FF0000"/>
                </a:solidFill>
              </a:rPr>
              <a:t>専門に研究</a:t>
            </a:r>
            <a:r>
              <a:rPr lang="ja-JP" altLang="en-US" sz="1200" dirty="0" smtClean="0"/>
              <a:t>・担当して、それに</a:t>
            </a:r>
            <a:r>
              <a:rPr lang="ja-JP" altLang="en-US" sz="1200" dirty="0" smtClean="0">
                <a:solidFill>
                  <a:srgbClr val="FF0000"/>
                </a:solidFill>
              </a:rPr>
              <a:t>精通している人</a:t>
            </a:r>
            <a:r>
              <a:rPr lang="ja-JP" altLang="en-US" sz="1200" dirty="0" smtClean="0"/>
              <a:t>。エキスパート。</a:t>
            </a:r>
            <a:endParaRPr lang="en-US" altLang="ja-JP" sz="1200" dirty="0" smtClean="0"/>
          </a:p>
          <a:p>
            <a:r>
              <a:rPr lang="en-US" altLang="ja-JP" sz="1200" dirty="0" smtClean="0"/>
              <a:t>(</a:t>
            </a:r>
            <a:r>
              <a:rPr lang="ja-JP" altLang="en-US" sz="1200" dirty="0" smtClean="0"/>
              <a:t>出典：コトバンク</a:t>
            </a:r>
            <a:r>
              <a:rPr lang="en-US" altLang="ja-JP" sz="1200" dirty="0" smtClean="0"/>
              <a:t>)</a:t>
            </a:r>
          </a:p>
          <a:p>
            <a:endParaRPr lang="en-US" altLang="ja-JP" sz="1200" dirty="0" smtClean="0">
              <a:solidFill>
                <a:prstClr val="black"/>
              </a:solidFill>
            </a:endParaRPr>
          </a:p>
          <a:p>
            <a:r>
              <a:rPr lang="ja-JP" altLang="en-US" sz="1200" dirty="0" smtClean="0">
                <a:solidFill>
                  <a:prstClr val="black"/>
                </a:solidFill>
              </a:rPr>
              <a:t>社会心理学」態度の変容のコミュニケーションにおける理論において、発信者の信憑性の構成要素の第一は権威性であり、権威性を支えるのは</a:t>
            </a:r>
            <a:r>
              <a:rPr lang="ja-JP" altLang="en-US" sz="1200" dirty="0" smtClean="0">
                <a:solidFill>
                  <a:srgbClr val="FF0000"/>
                </a:solidFill>
              </a:rPr>
              <a:t>専門性</a:t>
            </a:r>
            <a:r>
              <a:rPr lang="ja-JP" altLang="en-US" sz="1200" dirty="0" smtClean="0">
                <a:solidFill>
                  <a:prstClr val="black"/>
                </a:solidFill>
              </a:rPr>
              <a:t>といわれている。</a:t>
            </a:r>
          </a:p>
          <a:p>
            <a:endParaRPr lang="en-US" altLang="ja-JP" sz="1200"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5612B487-EE59-4D51-AEB6-2858597EDF03}" type="slidenum">
              <a:rPr kumimoji="1" lang="ja-JP" altLang="en-US" smtClean="0"/>
              <a:pPr/>
              <a:t>30</a:t>
            </a:fld>
            <a:endParaRPr kumimoji="1" lang="ja-JP" altLang="en-US"/>
          </a:p>
        </p:txBody>
      </p:sp>
    </p:spTree>
    <p:extLst>
      <p:ext uri="{BB962C8B-B14F-4D97-AF65-F5344CB8AC3E}">
        <p14:creationId xmlns:p14="http://schemas.microsoft.com/office/powerpoint/2010/main" val="31164496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200" dirty="0" smtClean="0"/>
              <a:t>【</a:t>
            </a:r>
            <a:r>
              <a:rPr lang="ja-JP" altLang="en-US" sz="1200" dirty="0" smtClean="0"/>
              <a:t>専門家</a:t>
            </a:r>
            <a:r>
              <a:rPr lang="en-US" altLang="ja-JP" sz="1200" dirty="0" smtClean="0"/>
              <a:t>】 </a:t>
            </a:r>
            <a:r>
              <a:rPr lang="ja-JP" altLang="en-US" sz="1200" dirty="0" smtClean="0"/>
              <a:t>とは？</a:t>
            </a:r>
            <a:r>
              <a:rPr kumimoji="1" lang="ja-JP" altLang="en-US" dirty="0" smtClean="0"/>
              <a:t>ハロー効果とは</a:t>
            </a:r>
            <a:r>
              <a:rPr lang="ja-JP" altLang="en-US" dirty="0" smtClean="0"/>
              <a:t>被評価者</a:t>
            </a:r>
            <a:r>
              <a:rPr lang="en-US" altLang="ja-JP" dirty="0" smtClean="0"/>
              <a:t>(</a:t>
            </a:r>
            <a:r>
              <a:rPr lang="ja-JP" altLang="en-US" dirty="0" smtClean="0"/>
              <a:t>芸能人</a:t>
            </a:r>
            <a:r>
              <a:rPr lang="en-US" altLang="ja-JP" dirty="0" smtClean="0"/>
              <a:t>)</a:t>
            </a:r>
            <a:r>
              <a:rPr kumimoji="1" lang="ja-JP" altLang="en-US" dirty="0" smtClean="0"/>
              <a:t>の特徴</a:t>
            </a:r>
            <a:r>
              <a:rPr kumimoji="1" lang="en-US" altLang="ja-JP" dirty="0" smtClean="0"/>
              <a:t>(</a:t>
            </a:r>
            <a:r>
              <a:rPr lang="ja-JP" altLang="en-US" dirty="0" smtClean="0"/>
              <a:t>優れた点、劣った点または全体の印象</a:t>
            </a:r>
            <a:r>
              <a:rPr lang="en-US" altLang="ja-JP" dirty="0" smtClean="0"/>
              <a:t>)</a:t>
            </a:r>
            <a:r>
              <a:rPr lang="ja-JP" altLang="en-US" dirty="0" smtClean="0"/>
              <a:t>に引きずられて評価対象を判断すること。</a:t>
            </a:r>
            <a:br>
              <a:rPr lang="ja-JP" altLang="en-US" dirty="0" smtClean="0"/>
            </a:br>
            <a:endParaRPr kumimoji="1" lang="ja-JP" altLang="en-US" dirty="0" smtClean="0"/>
          </a:p>
          <a:p>
            <a:endParaRPr lang="en-US" altLang="ja-JP" sz="1200" dirty="0" smtClean="0"/>
          </a:p>
          <a:p>
            <a:r>
              <a:rPr lang="ja-JP" altLang="en-US" sz="1200" dirty="0" smtClean="0"/>
              <a:t>ある特定の学問・事柄を</a:t>
            </a:r>
            <a:r>
              <a:rPr lang="ja-JP" altLang="en-US" sz="1200" dirty="0" smtClean="0">
                <a:solidFill>
                  <a:srgbClr val="FF0000"/>
                </a:solidFill>
              </a:rPr>
              <a:t>専門に研究</a:t>
            </a:r>
            <a:r>
              <a:rPr lang="ja-JP" altLang="en-US" sz="1200" dirty="0" smtClean="0"/>
              <a:t>・担当して、それに</a:t>
            </a:r>
            <a:r>
              <a:rPr lang="ja-JP" altLang="en-US" sz="1200" dirty="0" smtClean="0">
                <a:solidFill>
                  <a:srgbClr val="FF0000"/>
                </a:solidFill>
              </a:rPr>
              <a:t>精通している人</a:t>
            </a:r>
            <a:r>
              <a:rPr lang="ja-JP" altLang="en-US" sz="1200" dirty="0" smtClean="0"/>
              <a:t>。エキスパート。</a:t>
            </a:r>
            <a:endParaRPr lang="en-US" altLang="ja-JP" sz="1200" dirty="0" smtClean="0"/>
          </a:p>
          <a:p>
            <a:r>
              <a:rPr lang="en-US" altLang="ja-JP" sz="1200" dirty="0" smtClean="0"/>
              <a:t>(</a:t>
            </a:r>
            <a:r>
              <a:rPr lang="ja-JP" altLang="en-US" sz="1200" dirty="0" smtClean="0"/>
              <a:t>出典：コトバンク</a:t>
            </a:r>
            <a:r>
              <a:rPr lang="en-US" altLang="ja-JP" sz="1200" dirty="0" smtClean="0"/>
              <a:t>)</a:t>
            </a:r>
          </a:p>
          <a:p>
            <a:endParaRPr lang="en-US" altLang="ja-JP" sz="1200" dirty="0" smtClean="0">
              <a:solidFill>
                <a:prstClr val="black"/>
              </a:solidFill>
            </a:endParaRPr>
          </a:p>
          <a:p>
            <a:r>
              <a:rPr lang="ja-JP" altLang="en-US" sz="1200" dirty="0" smtClean="0">
                <a:solidFill>
                  <a:prstClr val="black"/>
                </a:solidFill>
              </a:rPr>
              <a:t>社会心理学」態度の変容のコミュニケーションにおける理論において、発信者の信憑性の構成要素の第一は権威性であり、権威性を支えるのは</a:t>
            </a:r>
            <a:r>
              <a:rPr lang="ja-JP" altLang="en-US" sz="1200" dirty="0" smtClean="0">
                <a:solidFill>
                  <a:srgbClr val="FF0000"/>
                </a:solidFill>
              </a:rPr>
              <a:t>専門性</a:t>
            </a:r>
            <a:r>
              <a:rPr lang="ja-JP" altLang="en-US" sz="1200" dirty="0" smtClean="0">
                <a:solidFill>
                  <a:prstClr val="black"/>
                </a:solidFill>
              </a:rPr>
              <a:t>といわれている。</a:t>
            </a:r>
          </a:p>
          <a:p>
            <a:endParaRPr lang="en-US" altLang="ja-JP" sz="1200"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5612B487-EE59-4D51-AEB6-2858597EDF03}" type="slidenum">
              <a:rPr kumimoji="1" lang="ja-JP" altLang="en-US" smtClean="0"/>
              <a:pPr/>
              <a:t>31</a:t>
            </a:fld>
            <a:endParaRPr kumimoji="1" lang="ja-JP" altLang="en-US"/>
          </a:p>
        </p:txBody>
      </p:sp>
    </p:spTree>
    <p:extLst>
      <p:ext uri="{BB962C8B-B14F-4D97-AF65-F5344CB8AC3E}">
        <p14:creationId xmlns:p14="http://schemas.microsoft.com/office/powerpoint/2010/main" val="31164496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sz="1200" dirty="0" smtClean="0"/>
              <a:t>【</a:t>
            </a:r>
            <a:r>
              <a:rPr lang="ja-JP" altLang="en-US" sz="1200" dirty="0" smtClean="0"/>
              <a:t>専門家</a:t>
            </a:r>
            <a:r>
              <a:rPr lang="en-US" altLang="ja-JP" sz="1200" dirty="0" smtClean="0"/>
              <a:t>】 </a:t>
            </a:r>
            <a:r>
              <a:rPr lang="ja-JP" altLang="en-US" sz="1200" dirty="0" smtClean="0"/>
              <a:t>とは？</a:t>
            </a:r>
            <a:endParaRPr lang="en-US" altLang="ja-JP" sz="1200" dirty="0" smtClean="0"/>
          </a:p>
          <a:p>
            <a:r>
              <a:rPr lang="ja-JP" altLang="en-US" sz="1200" dirty="0" smtClean="0"/>
              <a:t>ある特定の学問・事柄を</a:t>
            </a:r>
            <a:r>
              <a:rPr lang="ja-JP" altLang="en-US" sz="1200" dirty="0" smtClean="0">
                <a:solidFill>
                  <a:srgbClr val="FF0000"/>
                </a:solidFill>
              </a:rPr>
              <a:t>専門に研究</a:t>
            </a:r>
            <a:r>
              <a:rPr lang="ja-JP" altLang="en-US" sz="1200" dirty="0" smtClean="0"/>
              <a:t>・担当して、それに</a:t>
            </a:r>
            <a:r>
              <a:rPr lang="ja-JP" altLang="en-US" sz="1200" dirty="0" smtClean="0">
                <a:solidFill>
                  <a:srgbClr val="FF0000"/>
                </a:solidFill>
              </a:rPr>
              <a:t>精通している人</a:t>
            </a:r>
            <a:r>
              <a:rPr lang="ja-JP" altLang="en-US" sz="1200" dirty="0" smtClean="0"/>
              <a:t>。エキスパート。</a:t>
            </a:r>
            <a:endParaRPr lang="en-US" altLang="ja-JP" sz="1200" dirty="0" smtClean="0"/>
          </a:p>
          <a:p>
            <a:r>
              <a:rPr lang="en-US" altLang="ja-JP" sz="1200" dirty="0" smtClean="0"/>
              <a:t>(</a:t>
            </a:r>
            <a:r>
              <a:rPr lang="ja-JP" altLang="en-US" sz="1200" dirty="0" smtClean="0"/>
              <a:t>出典：コトバンク</a:t>
            </a:r>
            <a:r>
              <a:rPr lang="en-US" altLang="ja-JP" sz="1200" dirty="0" smtClean="0"/>
              <a:t>)</a:t>
            </a:r>
          </a:p>
          <a:p>
            <a:endParaRPr lang="en-US" altLang="ja-JP" sz="1200" dirty="0" smtClean="0">
              <a:solidFill>
                <a:prstClr val="black"/>
              </a:solidFill>
            </a:endParaRPr>
          </a:p>
          <a:p>
            <a:r>
              <a:rPr lang="ja-JP" altLang="en-US" sz="1200" dirty="0" smtClean="0">
                <a:solidFill>
                  <a:prstClr val="black"/>
                </a:solidFill>
              </a:rPr>
              <a:t>社会心理学」態度の変容のコミュニケーションにおける理論において、発信者の信憑性の構成要素の第一は権威性であり、権威性を支えるのは</a:t>
            </a:r>
            <a:r>
              <a:rPr lang="ja-JP" altLang="en-US" sz="1200" dirty="0" smtClean="0">
                <a:solidFill>
                  <a:srgbClr val="FF0000"/>
                </a:solidFill>
              </a:rPr>
              <a:t>専門性</a:t>
            </a:r>
            <a:r>
              <a:rPr lang="ja-JP" altLang="en-US" sz="1200" dirty="0" smtClean="0">
                <a:solidFill>
                  <a:prstClr val="black"/>
                </a:solidFill>
              </a:rPr>
              <a:t>といわれている。</a:t>
            </a:r>
          </a:p>
          <a:p>
            <a:endParaRPr lang="en-US" altLang="ja-JP" sz="1200"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5612B487-EE59-4D51-AEB6-2858597EDF03}" type="slidenum">
              <a:rPr kumimoji="1" lang="ja-JP" altLang="en-US" smtClean="0"/>
              <a:pPr/>
              <a:t>33</a:t>
            </a:fld>
            <a:endParaRPr kumimoji="1" lang="ja-JP" altLang="en-US"/>
          </a:p>
        </p:txBody>
      </p:sp>
    </p:spTree>
    <p:extLst>
      <p:ext uri="{BB962C8B-B14F-4D97-AF65-F5344CB8AC3E}">
        <p14:creationId xmlns:p14="http://schemas.microsoft.com/office/powerpoint/2010/main" val="311644962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pPr marL="0" lvl="0" indent="0">
              <a:buNone/>
            </a:pPr>
            <a:r>
              <a:rPr lang="ja-JP" altLang="en-US" dirty="0" smtClean="0"/>
              <a:t>仮説①</a:t>
            </a:r>
            <a:r>
              <a:rPr lang="en-US" altLang="ja-JP" dirty="0" smtClean="0"/>
              <a:t>-</a:t>
            </a:r>
            <a:r>
              <a:rPr lang="ja-JP" altLang="en-US" dirty="0" smtClean="0"/>
              <a:t>③「</a:t>
            </a:r>
            <a:r>
              <a:rPr lang="ja-JP" altLang="en-US" dirty="0" smtClean="0">
                <a:solidFill>
                  <a:prstClr val="black"/>
                </a:solidFill>
              </a:rPr>
              <a:t>消費者は「一般人」が製品開発に参加したことを認知すると、消費者自身の好みと製品が適合していると判断する傾向にある。</a:t>
            </a:r>
            <a:endParaRPr lang="en-US" altLang="ja-JP" dirty="0" smtClean="0">
              <a:solidFill>
                <a:prstClr val="black"/>
              </a:solidFill>
            </a:endParaRPr>
          </a:p>
          <a:p>
            <a:pPr marL="0" indent="0">
              <a:buNone/>
            </a:pPr>
            <a:r>
              <a:rPr lang="ja-JP" altLang="en-US" dirty="0" smtClean="0"/>
              <a:t>」が正しいとすると、</a:t>
            </a:r>
            <a:endParaRPr lang="en-US" altLang="ja-JP" dirty="0" smtClean="0"/>
          </a:p>
          <a:p>
            <a:pPr marL="0" indent="0">
              <a:buNone/>
            </a:pPr>
            <a:r>
              <a:rPr kumimoji="1" lang="ja-JP" altLang="en-US" dirty="0" smtClean="0"/>
              <a:t>では、特にどのような場合に、消費者自身の好みと製品が適合していると判断するのだろうか</a:t>
            </a:r>
          </a:p>
          <a:p>
            <a:endParaRPr kumimoji="1" lang="ja-JP" altLang="en-US" dirty="0"/>
          </a:p>
        </p:txBody>
      </p:sp>
      <p:sp>
        <p:nvSpPr>
          <p:cNvPr id="4" name="スライド番号プレースホルダ 3"/>
          <p:cNvSpPr>
            <a:spLocks noGrp="1"/>
          </p:cNvSpPr>
          <p:nvPr>
            <p:ph type="sldNum" sz="quarter" idx="10"/>
          </p:nvPr>
        </p:nvSpPr>
        <p:spPr/>
        <p:txBody>
          <a:bodyPr/>
          <a:lstStyle/>
          <a:p>
            <a:fld id="{5612B487-EE59-4D51-AEB6-2858597EDF03}" type="slidenum">
              <a:rPr kumimoji="1" lang="ja-JP" altLang="en-US" smtClean="0"/>
              <a:pPr/>
              <a:t>35</a:t>
            </a:fld>
            <a:endParaRPr kumimoji="1" lang="ja-JP"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smtClean="0"/>
              <a:t>消費者が２０代の大学生で、８０歳の男性が参加したのと２０代の男性では効果の強さは同じではないのではないか？</a:t>
            </a:r>
            <a:endParaRPr lang="en-US" altLang="ja-JP" dirty="0" smtClean="0"/>
          </a:p>
          <a:p>
            <a:r>
              <a:rPr kumimoji="1" lang="ja-JP" altLang="en-US" dirty="0" smtClean="0"/>
              <a:t>↓</a:t>
            </a:r>
            <a:endParaRPr kumimoji="1" lang="en-US" altLang="ja-JP" dirty="0" smtClean="0"/>
          </a:p>
          <a:p>
            <a:r>
              <a:rPr lang="ja-JP" altLang="en-US" dirty="0" smtClean="0"/>
              <a:t>消費者と参加する一般人の近さは仮説①</a:t>
            </a:r>
            <a:r>
              <a:rPr lang="en-US" altLang="ja-JP" dirty="0" smtClean="0"/>
              <a:t>-</a:t>
            </a:r>
            <a:r>
              <a:rPr lang="ja-JP" altLang="en-US" dirty="0" smtClean="0"/>
              <a:t>③の効果に影響を及ぼす大きな要因を担っているのではないか？</a:t>
            </a:r>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5612B487-EE59-4D51-AEB6-2858597EDF03}" type="slidenum">
              <a:rPr kumimoji="1" lang="ja-JP" altLang="en-US" smtClean="0"/>
              <a:pPr/>
              <a:t>36</a:t>
            </a:fld>
            <a:endParaRPr kumimoji="1" lang="ja-JP" altLang="en-US"/>
          </a:p>
        </p:txBody>
      </p:sp>
    </p:spTree>
    <p:extLst>
      <p:ext uri="{BB962C8B-B14F-4D97-AF65-F5344CB8AC3E}">
        <p14:creationId xmlns:p14="http://schemas.microsoft.com/office/powerpoint/2010/main" val="15703005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そこで企業は、顧客の意見を製品に取り入れたらいいのではと考えたのです。まず企業は、</a:t>
            </a:r>
            <a:r>
              <a:rPr lang="ja-JP" altLang="en-US" dirty="0" smtClean="0"/>
              <a:t>顧客に対して製品の開発や生産を一緒にやりませ</a:t>
            </a:r>
            <a:r>
              <a:rPr kumimoji="1" lang="ja-JP" altLang="en-US" dirty="0" smtClean="0"/>
              <a:t>ん</a:t>
            </a:r>
            <a:r>
              <a:rPr lang="ja-JP" altLang="en-US" dirty="0" smtClean="0"/>
              <a:t>か？と提示します。それに対し顧客がその製品</a:t>
            </a:r>
            <a:r>
              <a:rPr kumimoji="1" lang="ja-JP" altLang="en-US" dirty="0" smtClean="0"/>
              <a:t>の</a:t>
            </a:r>
            <a:r>
              <a:rPr lang="ja-JP" altLang="en-US" dirty="0" smtClean="0"/>
              <a:t>開発や生産に参加したと</a:t>
            </a:r>
            <a:r>
              <a:rPr kumimoji="1" lang="ja-JP" altLang="en-US" dirty="0" smtClean="0"/>
              <a:t>し</a:t>
            </a:r>
            <a:r>
              <a:rPr lang="ja-JP" altLang="en-US" dirty="0" smtClean="0"/>
              <a:t>ます。企業はそこから、顧客の声を製品に反映させ、製品化します。顧客を開発・生産プロセスに参加させるアプローチのことを顧客参加型製品開発といいます。</a:t>
            </a:r>
            <a:endParaRPr lang="en-US" altLang="ja-JP" dirty="0" smtClean="0"/>
          </a:p>
          <a:p>
            <a:endParaRPr kumimoji="1" lang="en-US" altLang="ja-JP" dirty="0" smtClean="0"/>
          </a:p>
          <a:p>
            <a:endParaRPr kumimoji="1" lang="ja-JP" altLang="en-US" dirty="0"/>
          </a:p>
        </p:txBody>
      </p:sp>
      <p:sp>
        <p:nvSpPr>
          <p:cNvPr id="4" name="スライド番号プレースホルダ 3"/>
          <p:cNvSpPr>
            <a:spLocks noGrp="1"/>
          </p:cNvSpPr>
          <p:nvPr>
            <p:ph type="sldNum" sz="quarter" idx="10"/>
          </p:nvPr>
        </p:nvSpPr>
        <p:spPr/>
        <p:txBody>
          <a:bodyPr/>
          <a:lstStyle/>
          <a:p>
            <a:fld id="{5612B487-EE59-4D51-AEB6-2858597EDF03}" type="slidenum">
              <a:rPr kumimoji="1" lang="ja-JP" altLang="en-US" smtClean="0"/>
              <a:pPr/>
              <a:t>5</a:t>
            </a:fld>
            <a:endParaRPr kumimoji="1" lang="ja-JP" alt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次に先行研究です。</a:t>
            </a:r>
            <a:endParaRPr kumimoji="1" lang="ja-JP" altLang="en-US" dirty="0"/>
          </a:p>
        </p:txBody>
      </p:sp>
      <p:sp>
        <p:nvSpPr>
          <p:cNvPr id="4" name="スライド番号プレースホルダ 3"/>
          <p:cNvSpPr>
            <a:spLocks noGrp="1"/>
          </p:cNvSpPr>
          <p:nvPr>
            <p:ph type="sldNum" sz="quarter" idx="10"/>
          </p:nvPr>
        </p:nvSpPr>
        <p:spPr/>
        <p:txBody>
          <a:bodyPr/>
          <a:lstStyle/>
          <a:p>
            <a:fld id="{5612B487-EE59-4D51-AEB6-2858597EDF03}" type="slidenum">
              <a:rPr kumimoji="1" lang="ja-JP" altLang="en-US" smtClean="0"/>
              <a:pPr/>
              <a:t>38</a:t>
            </a:fld>
            <a:endParaRPr kumimoji="1" lang="ja-JP"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従来の参加型とは何が違うのでしょうか？従来の参加型は企業の製品開発担当者が、製品を試行錯誤し、販売していました。ですが、ライフスタイルの変化により、顧客のニーズが多様化してきました。また、商品のコモディティ化が進行して、商品の差別化がなくなってきているという問題点を企業は抱えていました。</a:t>
            </a:r>
            <a:endParaRPr kumimoji="1" lang="ja-JP" altLang="en-US" dirty="0"/>
          </a:p>
        </p:txBody>
      </p:sp>
      <p:sp>
        <p:nvSpPr>
          <p:cNvPr id="4" name="スライド番号プレースホルダ 3"/>
          <p:cNvSpPr>
            <a:spLocks noGrp="1"/>
          </p:cNvSpPr>
          <p:nvPr>
            <p:ph type="sldNum" sz="quarter" idx="10"/>
          </p:nvPr>
        </p:nvSpPr>
        <p:spPr/>
        <p:txBody>
          <a:bodyPr/>
          <a:lstStyle/>
          <a:p>
            <a:fld id="{5612B487-EE59-4D51-AEB6-2858597EDF03}" type="slidenum">
              <a:rPr kumimoji="1" lang="ja-JP" altLang="en-US" smtClean="0"/>
              <a:pPr/>
              <a:t>6</a:t>
            </a:fld>
            <a:endParaRPr kumimoji="1" lang="ja-JP"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顧客参加型製品開発をすることによって、従来の製品開発の問題点を解決することができます。顧客の意見を反映させながら製品開発をしていくため、顧客のニーズにすばやく対応することができます。また、顧客は製品開発担当者や経営陣が考えたこともないようなアイディアを持っています。それにより、商品のコモディティ化を防ぐことができます。</a:t>
            </a:r>
            <a:endParaRPr kumimoji="1" lang="ja-JP" altLang="en-US" dirty="0"/>
          </a:p>
        </p:txBody>
      </p:sp>
      <p:sp>
        <p:nvSpPr>
          <p:cNvPr id="4" name="スライド番号プレースホルダ 3"/>
          <p:cNvSpPr>
            <a:spLocks noGrp="1"/>
          </p:cNvSpPr>
          <p:nvPr>
            <p:ph type="sldNum" sz="quarter" idx="10"/>
          </p:nvPr>
        </p:nvSpPr>
        <p:spPr/>
        <p:txBody>
          <a:bodyPr/>
          <a:lstStyle/>
          <a:p>
            <a:fld id="{5612B487-EE59-4D51-AEB6-2858597EDF03}" type="slidenum">
              <a:rPr kumimoji="1" lang="ja-JP" altLang="en-US" smtClean="0"/>
              <a:pPr/>
              <a:t>7</a:t>
            </a:fld>
            <a:endParaRPr kumimoji="1" lang="ja-JP"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インターネットを駆使しオンラインであること</a:t>
            </a:r>
          </a:p>
          <a:p>
            <a:r>
              <a:rPr kumimoji="1" lang="ja-JP" altLang="en-US" dirty="0" smtClean="0"/>
              <a:t>自社</a:t>
            </a:r>
            <a:r>
              <a:rPr kumimoji="1" lang="en-US" altLang="ja-JP" dirty="0" smtClean="0"/>
              <a:t>HP</a:t>
            </a:r>
            <a:r>
              <a:rPr kumimoji="1" lang="ja-JP" altLang="en-US" dirty="0" smtClean="0"/>
              <a:t>や</a:t>
            </a:r>
            <a:r>
              <a:rPr kumimoji="1" lang="en-US" altLang="ja-JP" dirty="0" err="1" smtClean="0"/>
              <a:t>twitter,facebook</a:t>
            </a:r>
            <a:r>
              <a:rPr kumimoji="1" lang="ja-JP" altLang="en-US" dirty="0" smtClean="0"/>
              <a:t>などインターネットを利用していることが特徴</a:t>
            </a:r>
          </a:p>
          <a:p>
            <a:r>
              <a:rPr kumimoji="1" lang="ja-JP" altLang="en-US" dirty="0" smtClean="0"/>
              <a:t>これが最近顧客参加型製品開発が増えた理由につながる</a:t>
            </a:r>
          </a:p>
          <a:p>
            <a:endParaRPr kumimoji="1" lang="ja-JP" altLang="en-US" dirty="0" smtClean="0"/>
          </a:p>
          <a:p>
            <a:r>
              <a:rPr kumimoji="1" lang="ja-JP" altLang="en-US" dirty="0" smtClean="0"/>
              <a:t>オンライン型顧客参加型製品開発</a:t>
            </a:r>
          </a:p>
          <a:p>
            <a:endParaRPr kumimoji="1" lang="ja-JP" altLang="en-US" dirty="0"/>
          </a:p>
        </p:txBody>
      </p:sp>
      <p:sp>
        <p:nvSpPr>
          <p:cNvPr id="4" name="スライド番号プレースホルダー 3"/>
          <p:cNvSpPr>
            <a:spLocks noGrp="1"/>
          </p:cNvSpPr>
          <p:nvPr>
            <p:ph type="sldNum" sz="quarter" idx="10"/>
          </p:nvPr>
        </p:nvSpPr>
        <p:spPr/>
        <p:txBody>
          <a:bodyPr/>
          <a:lstStyle/>
          <a:p>
            <a:fld id="{5612B487-EE59-4D51-AEB6-2858597EDF03}" type="slidenum">
              <a:rPr kumimoji="1" lang="ja-JP" altLang="en-US" smtClean="0"/>
              <a:pPr/>
              <a:t>8</a:t>
            </a:fld>
            <a:endParaRPr kumimoji="1" lang="ja-JP" altLang="en-US"/>
          </a:p>
        </p:txBody>
      </p:sp>
    </p:spTree>
    <p:extLst>
      <p:ext uri="{BB962C8B-B14F-4D97-AF65-F5344CB8AC3E}">
        <p14:creationId xmlns:p14="http://schemas.microsoft.com/office/powerpoint/2010/main" val="38100818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顧客参加型の最大の特徴は顧客を参加させ、それを公言していることにある。</a:t>
            </a:r>
            <a:r>
              <a:rPr kumimoji="1" lang="en-US" altLang="ja-JP" dirty="0"/>
              <a:t>(</a:t>
            </a:r>
            <a:r>
              <a:rPr kumimoji="1" lang="ja-JP" altLang="en-US" dirty="0"/>
              <a:t>ここが従来と大きく異なる！！！</a:t>
            </a:r>
            <a:r>
              <a:rPr kumimoji="1" lang="en-US" altLang="ja-JP" dirty="0"/>
              <a:t>)</a:t>
            </a:r>
          </a:p>
          <a:p>
            <a:endParaRPr kumimoji="1" lang="en-US" altLang="ja-JP" dirty="0"/>
          </a:p>
          <a:p>
            <a:r>
              <a:rPr kumimoji="1" lang="ja-JP" altLang="en-US" dirty="0"/>
              <a:t>顧客を参加させ公言している製品は一般人になにかしら影響を与えてはいないの</a:t>
            </a:r>
            <a:r>
              <a:rPr lang="ja-JP" altLang="en-US" dirty="0" smtClean="0"/>
              <a:t>だろ</a:t>
            </a:r>
            <a:r>
              <a:rPr kumimoji="1" lang="ja-JP" altLang="en-US" dirty="0" smtClean="0"/>
              <a:t>う</a:t>
            </a:r>
            <a:r>
              <a:rPr kumimoji="1" lang="ja-JP" altLang="en-US" dirty="0"/>
              <a:t>か？</a:t>
            </a:r>
          </a:p>
          <a:p>
            <a:endParaRPr kumimoji="1" lang="ja-JP" altLang="en-US" dirty="0"/>
          </a:p>
        </p:txBody>
      </p:sp>
      <p:sp>
        <p:nvSpPr>
          <p:cNvPr id="4" name="スライド番号プレースホルダー 3"/>
          <p:cNvSpPr>
            <a:spLocks noGrp="1"/>
          </p:cNvSpPr>
          <p:nvPr>
            <p:ph type="sldNum" sz="quarter" idx="10"/>
          </p:nvPr>
        </p:nvSpPr>
        <p:spPr/>
        <p:txBody>
          <a:bodyPr/>
          <a:lstStyle/>
          <a:p>
            <a:fld id="{5612B487-EE59-4D51-AEB6-2858597EDF03}" type="slidenum">
              <a:rPr kumimoji="1" lang="ja-JP" altLang="en-US" smtClean="0"/>
              <a:pPr/>
              <a:t>9</a:t>
            </a:fld>
            <a:endParaRPr kumimoji="1" lang="ja-JP" altLang="en-US"/>
          </a:p>
        </p:txBody>
      </p:sp>
    </p:spTree>
    <p:extLst>
      <p:ext uri="{BB962C8B-B14F-4D97-AF65-F5344CB8AC3E}">
        <p14:creationId xmlns:p14="http://schemas.microsoft.com/office/powerpoint/2010/main" val="17935269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612B487-EE59-4D51-AEB6-2858597EDF03}" type="slidenum">
              <a:rPr kumimoji="1" lang="ja-JP" altLang="en-US" smtClean="0"/>
              <a:pPr/>
              <a:t>10</a:t>
            </a:fld>
            <a:endParaRPr kumimoji="1" lang="ja-JP" altLang="en-US"/>
          </a:p>
        </p:txBody>
      </p:sp>
    </p:spTree>
    <p:extLst>
      <p:ext uri="{BB962C8B-B14F-4D97-AF65-F5344CB8AC3E}">
        <p14:creationId xmlns:p14="http://schemas.microsoft.com/office/powerpoint/2010/main" val="34476491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mtClean="0"/>
              <a:t>既存</a:t>
            </a:r>
            <a:r>
              <a:rPr lang="ja-JP" altLang="en-US" dirty="0" smtClean="0"/>
              <a:t>研究で顧客</a:t>
            </a:r>
            <a:r>
              <a:rPr lang="ja-JP" altLang="en-US" dirty="0"/>
              <a:t>参加型製品開発をすることによって生まれる効果がおおきく分けて３つあるといわれています。</a:t>
            </a:r>
            <a:endParaRPr kumimoji="1" lang="ja-JP" altLang="en-US" dirty="0"/>
          </a:p>
        </p:txBody>
      </p:sp>
      <p:sp>
        <p:nvSpPr>
          <p:cNvPr id="4" name="スライド番号プレースホルダー 3"/>
          <p:cNvSpPr>
            <a:spLocks noGrp="1"/>
          </p:cNvSpPr>
          <p:nvPr>
            <p:ph type="sldNum" sz="quarter" idx="10"/>
          </p:nvPr>
        </p:nvSpPr>
        <p:spPr/>
        <p:txBody>
          <a:bodyPr/>
          <a:lstStyle/>
          <a:p>
            <a:fld id="{74C26289-5C31-480A-8BAF-CBABEA8D3177}" type="slidenum">
              <a:rPr lang="ja-JP" altLang="en-US" smtClean="0">
                <a:solidFill>
                  <a:prstClr val="black"/>
                </a:solidFill>
              </a:rPr>
              <a:pPr/>
              <a:t>12</a:t>
            </a:fld>
            <a:endParaRPr lang="ja-JP" altLang="en-US">
              <a:solidFill>
                <a:prstClr val="black"/>
              </a:solidFill>
            </a:endParaRPr>
          </a:p>
        </p:txBody>
      </p:sp>
    </p:spTree>
    <p:extLst>
      <p:ext uri="{BB962C8B-B14F-4D97-AF65-F5344CB8AC3E}">
        <p14:creationId xmlns:p14="http://schemas.microsoft.com/office/powerpoint/2010/main" val="42755440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3D1DC0D2-DF4F-407C-B912-A1DCBD37823D}" type="datetime1">
              <a:rPr kumimoji="1" lang="ja-JP" altLang="en-US" smtClean="0"/>
              <a:pPr/>
              <a:t>2013/12/18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2D6E0203-098D-4630-A30A-39CC9ACA3C64}"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3F808F47-9486-4086-A368-675B9ED7B909}" type="datetime1">
              <a:rPr kumimoji="1" lang="ja-JP" altLang="en-US" smtClean="0"/>
              <a:pPr/>
              <a:t>2013/12/18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2D6E0203-098D-4630-A30A-39CC9ACA3C64}"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523EEC9F-CE9C-4DBC-8A52-F829FB2E1278}" type="datetime1">
              <a:rPr kumimoji="1" lang="ja-JP" altLang="en-US" smtClean="0"/>
              <a:pPr/>
              <a:t>2013/12/18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2D6E0203-098D-4630-A30A-39CC9ACA3C64}" type="slidenum">
              <a:rPr kumimoji="1" lang="ja-JP" altLang="en-US" smtClean="0"/>
              <a:pPr/>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5F82864-F5BE-41BF-ABCA-6FD8BB48A2E7}" type="datetime1">
              <a:rPr kumimoji="1" lang="ja-JP" altLang="en-US" smtClean="0"/>
              <a:pPr/>
              <a:t>2013/12/18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2D6E0203-098D-4630-A30A-39CC9ACA3C64}" type="slidenum">
              <a:rPr kumimoji="1" lang="ja-JP" altLang="en-US" smtClean="0"/>
              <a:pPr/>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9DF7DE7C-F7E5-4ECA-A22F-CAEF78CBD5A3}" type="datetime1">
              <a:rPr kumimoji="1" lang="ja-JP" altLang="en-US" smtClean="0"/>
              <a:pPr/>
              <a:t>2013/12/18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2D6E0203-098D-4630-A30A-39CC9ACA3C64}"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A2B6D2C0-35F2-4B5B-B193-B26CB872F96B}" type="datetime1">
              <a:rPr kumimoji="1" lang="ja-JP" altLang="en-US" smtClean="0"/>
              <a:pPr/>
              <a:t>2013/12/18</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2D6E0203-098D-4630-A30A-39CC9ACA3C64}"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0754DB71-4D88-4EF3-8B5B-8A9A6544A920}" type="datetime1">
              <a:rPr kumimoji="1" lang="ja-JP" altLang="en-US" smtClean="0"/>
              <a:pPr/>
              <a:t>2013/12/18</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2D6E0203-098D-4630-A30A-39CC9ACA3C64}"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8C5D8F05-16BD-48DA-8567-A32FDA43FC86}" type="datetime1">
              <a:rPr kumimoji="1" lang="ja-JP" altLang="en-US" smtClean="0"/>
              <a:pPr/>
              <a:t>2013/12/18</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2D6E0203-098D-4630-A30A-39CC9ACA3C64}"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1A9CB783-5BE1-4F1C-8F4E-9B12FD8C85E2}" type="datetime1">
              <a:rPr kumimoji="1" lang="ja-JP" altLang="en-US" smtClean="0"/>
              <a:pPr/>
              <a:t>2013/12/18</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2D6E0203-098D-4630-A30A-39CC9ACA3C64}"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09564CA9-39E8-4C33-8973-517CF9CCCA01}" type="datetime1">
              <a:rPr kumimoji="1" lang="ja-JP" altLang="en-US" smtClean="0"/>
              <a:pPr/>
              <a:t>2013/12/18</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2D6E0203-098D-4630-A30A-39CC9ACA3C64}"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D44CB848-A51E-4688-9155-293C679A4071}" type="datetime1">
              <a:rPr kumimoji="1" lang="ja-JP" altLang="en-US" smtClean="0"/>
              <a:pPr/>
              <a:t>2013/12/18</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2D6E0203-098D-4630-A30A-39CC9ACA3C64}"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59AD08-16E3-4B80-91B9-65B9EBF0F83B}" type="datetime1">
              <a:rPr kumimoji="1" lang="ja-JP" altLang="en-US" smtClean="0"/>
              <a:pPr/>
              <a:t>2013/12/18</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6E0203-098D-4630-A30A-39CC9ACA3C64}"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0.png"/><Relationship Id="rId5" Type="http://schemas.microsoft.com/office/2007/relationships/hdphoto" Target="../media/hdphoto1.wdp"/><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1.png"/><Relationship Id="rId5" Type="http://schemas.microsoft.com/office/2007/relationships/hdphoto" Target="../media/hdphoto1.wdp"/><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18.jpeg"/><Relationship Id="rId13" Type="http://schemas.openxmlformats.org/officeDocument/2006/relationships/image" Target="../media/image9.png"/><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hdphoto" Target="../media/hdphoto5.wdp"/><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image" Target="../media/image21.png"/><Relationship Id="rId5" Type="http://schemas.openxmlformats.org/officeDocument/2006/relationships/diagramQuickStyle" Target="../diagrams/quickStyle1.xml"/><Relationship Id="rId10" Type="http://schemas.openxmlformats.org/officeDocument/2006/relationships/image" Target="../media/image20.jpeg"/><Relationship Id="rId4" Type="http://schemas.openxmlformats.org/officeDocument/2006/relationships/diagramLayout" Target="../diagrams/layout1.xml"/><Relationship Id="rId9" Type="http://schemas.openxmlformats.org/officeDocument/2006/relationships/image" Target="../media/image19.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microsoft.com/office/2007/relationships/hdphoto" Target="../media/hdphoto6.wdp"/><Relationship Id="rId5" Type="http://schemas.openxmlformats.org/officeDocument/2006/relationships/image" Target="../media/image26.png"/><Relationship Id="rId4" Type="http://schemas.openxmlformats.org/officeDocument/2006/relationships/image" Target="../media/image25.png"/></Relationships>
</file>

<file path=ppt/slides/_rels/slide3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1.png"/></Relationships>
</file>

<file path=ppt/slides/_rels/slide4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microsoft.com/office/2007/relationships/hdphoto" Target="../media/hdphoto3.wdp"/><Relationship Id="rId5" Type="http://schemas.openxmlformats.org/officeDocument/2006/relationships/image" Target="../media/image4.png"/><Relationship Id="rId4" Type="http://schemas.microsoft.com/office/2007/relationships/hdphoto" Target="../media/hdphoto2.wdp"/></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microsoft.com/office/2007/relationships/hdphoto" Target="../media/hdphoto4.wdp"/><Relationship Id="rId5" Type="http://schemas.openxmlformats.org/officeDocument/2006/relationships/image" Target="../media/image7.pn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51520" y="1628800"/>
            <a:ext cx="8640960" cy="1614041"/>
          </a:xfrm>
        </p:spPr>
        <p:txBody>
          <a:bodyPr>
            <a:noAutofit/>
          </a:bodyPr>
          <a:lstStyle/>
          <a:p>
            <a:r>
              <a:rPr kumimoji="1" lang="ja-JP" altLang="en-US" sz="4800" dirty="0" smtClean="0">
                <a:latin typeface="HGSｺﾞｼｯｸE" pitchFamily="50" charset="-128"/>
                <a:ea typeface="HGSｺﾞｼｯｸE" pitchFamily="50" charset="-128"/>
              </a:rPr>
              <a:t>顧客参加型製品開発</a:t>
            </a:r>
            <a:r>
              <a:rPr lang="ja-JP" altLang="en-US" sz="4800" dirty="0" smtClean="0">
                <a:latin typeface="HGSｺﾞｼｯｸE" pitchFamily="50" charset="-128"/>
                <a:ea typeface="HGSｺﾞｼｯｸE" pitchFamily="50" charset="-128"/>
              </a:rPr>
              <a:t>の認知</a:t>
            </a:r>
            <a:r>
              <a:rPr kumimoji="1" lang="ja-JP" altLang="en-US" sz="4800" dirty="0" smtClean="0">
                <a:latin typeface="HGSｺﾞｼｯｸE" pitchFamily="50" charset="-128"/>
                <a:ea typeface="HGSｺﾞｼｯｸE" pitchFamily="50" charset="-128"/>
              </a:rPr>
              <a:t>が</a:t>
            </a:r>
            <a:r>
              <a:rPr kumimoji="1" lang="en-US" altLang="ja-JP" sz="4800" dirty="0" smtClean="0">
                <a:latin typeface="HGSｺﾞｼｯｸE" pitchFamily="50" charset="-128"/>
                <a:ea typeface="HGSｺﾞｼｯｸE" pitchFamily="50" charset="-128"/>
              </a:rPr>
              <a:t/>
            </a:r>
            <a:br>
              <a:rPr kumimoji="1" lang="en-US" altLang="ja-JP" sz="4800" dirty="0" smtClean="0">
                <a:latin typeface="HGSｺﾞｼｯｸE" pitchFamily="50" charset="-128"/>
                <a:ea typeface="HGSｺﾞｼｯｸE" pitchFamily="50" charset="-128"/>
              </a:rPr>
            </a:br>
            <a:r>
              <a:rPr kumimoji="1" lang="ja-JP" altLang="en-US" sz="4800" dirty="0" smtClean="0">
                <a:latin typeface="HGSｺﾞｼｯｸE" pitchFamily="50" charset="-128"/>
                <a:ea typeface="HGSｺﾞｼｯｸE" pitchFamily="50" charset="-128"/>
              </a:rPr>
              <a:t>顧客心理に与える影響</a:t>
            </a:r>
            <a:endParaRPr kumimoji="1" lang="ja-JP" altLang="en-US" sz="4800" dirty="0">
              <a:latin typeface="HGSｺﾞｼｯｸE" pitchFamily="50" charset="-128"/>
              <a:ea typeface="HGSｺﾞｼｯｸE" pitchFamily="50" charset="-128"/>
            </a:endParaRPr>
          </a:p>
        </p:txBody>
      </p:sp>
      <p:sp>
        <p:nvSpPr>
          <p:cNvPr id="3" name="サブタイトル 2"/>
          <p:cNvSpPr>
            <a:spLocks noGrp="1"/>
          </p:cNvSpPr>
          <p:nvPr>
            <p:ph type="subTitle" idx="1"/>
          </p:nvPr>
        </p:nvSpPr>
        <p:spPr/>
        <p:txBody>
          <a:bodyPr/>
          <a:lstStyle/>
          <a:p>
            <a:r>
              <a:rPr kumimoji="1" lang="ja-JP" altLang="en-US" dirty="0">
                <a:solidFill>
                  <a:schemeClr val="tx1"/>
                </a:solidFill>
              </a:rPr>
              <a:t>拓殖大学　田嶋ゼミナールＡ班</a:t>
            </a:r>
            <a:endParaRPr kumimoji="1" lang="en-US" altLang="ja-JP" dirty="0">
              <a:solidFill>
                <a:schemeClr val="tx1"/>
              </a:solidFill>
            </a:endParaRPr>
          </a:p>
          <a:p>
            <a:r>
              <a:rPr lang="ja-JP" altLang="en-US" dirty="0">
                <a:solidFill>
                  <a:schemeClr val="tx1"/>
                </a:solidFill>
              </a:rPr>
              <a:t>李 唯歓　植木 美帆</a:t>
            </a:r>
            <a:endParaRPr lang="en-US" altLang="ja-JP" dirty="0">
              <a:solidFill>
                <a:schemeClr val="tx1"/>
              </a:solidFill>
            </a:endParaRPr>
          </a:p>
          <a:p>
            <a:r>
              <a:rPr kumimoji="1" lang="ja-JP" altLang="en-US" dirty="0">
                <a:solidFill>
                  <a:schemeClr val="tx1"/>
                </a:solidFill>
              </a:rPr>
              <a:t>中黒 泰地　平岩 </a:t>
            </a:r>
            <a:r>
              <a:rPr lang="ja-JP" altLang="en-US" dirty="0">
                <a:solidFill>
                  <a:schemeClr val="tx1"/>
                </a:solidFill>
              </a:rPr>
              <a:t> </a:t>
            </a:r>
            <a:r>
              <a:rPr lang="ja-JP" altLang="en-US">
                <a:solidFill>
                  <a:schemeClr val="tx1"/>
                </a:solidFill>
              </a:rPr>
              <a:t>祐貴　</a:t>
            </a:r>
            <a:endParaRPr kumimoji="1" lang="ja-JP" altLang="en-US" dirty="0">
              <a:solidFill>
                <a:schemeClr val="tx1"/>
              </a:solidFill>
            </a:endParaRPr>
          </a:p>
        </p:txBody>
      </p:sp>
      <p:sp>
        <p:nvSpPr>
          <p:cNvPr id="4" name="スライド番号プレースホルダ 3"/>
          <p:cNvSpPr>
            <a:spLocks noGrp="1"/>
          </p:cNvSpPr>
          <p:nvPr>
            <p:ph type="sldNum" sz="quarter" idx="12"/>
          </p:nvPr>
        </p:nvSpPr>
        <p:spPr>
          <a:xfrm>
            <a:off x="7001966" y="6492875"/>
            <a:ext cx="2133600" cy="365125"/>
          </a:xfrm>
        </p:spPr>
        <p:txBody>
          <a:bodyPr/>
          <a:lstStyle/>
          <a:p>
            <a:fld id="{2D6E0203-098D-4630-A30A-39CC9ACA3C64}" type="slidenum">
              <a:rPr kumimoji="1" lang="ja-JP" altLang="en-US" sz="2400" b="1" smtClean="0">
                <a:solidFill>
                  <a:schemeClr val="tx1"/>
                </a:solidFill>
              </a:rPr>
              <a:pPr/>
              <a:t>1</a:t>
            </a:fld>
            <a:endParaRPr kumimoji="1" lang="ja-JP" altLang="en-US" sz="2400" b="1" dirty="0">
              <a:solidFill>
                <a:schemeClr val="tx1"/>
              </a:solidFill>
            </a:endParaRPr>
          </a:p>
        </p:txBody>
      </p:sp>
      <p:cxnSp>
        <p:nvCxnSpPr>
          <p:cNvPr id="6" name="直線コネクタ 5"/>
          <p:cNvCxnSpPr/>
          <p:nvPr/>
        </p:nvCxnSpPr>
        <p:spPr>
          <a:xfrm>
            <a:off x="467544" y="1556792"/>
            <a:ext cx="8064896" cy="0"/>
          </a:xfrm>
          <a:prstGeom prst="line">
            <a:avLst/>
          </a:prstGeom>
          <a:ln w="76200">
            <a:solidFill>
              <a:schemeClr val="accent1">
                <a:lumMod val="40000"/>
                <a:lumOff val="60000"/>
              </a:schemeClr>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a:off x="539552" y="3414167"/>
            <a:ext cx="8064896" cy="0"/>
          </a:xfrm>
          <a:prstGeom prst="line">
            <a:avLst/>
          </a:prstGeom>
          <a:ln w="76200">
            <a:solidFill>
              <a:schemeClr val="accent1">
                <a:lumMod val="40000"/>
                <a:lumOff val="60000"/>
              </a:schemeClr>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問題意識</a:t>
            </a:r>
            <a:endParaRPr kumimoji="1" lang="ja-JP" altLang="en-US" dirty="0"/>
          </a:p>
        </p:txBody>
      </p:sp>
      <p:sp>
        <p:nvSpPr>
          <p:cNvPr id="4" name="スライド番号プレースホルダー 3"/>
          <p:cNvSpPr>
            <a:spLocks noGrp="1"/>
          </p:cNvSpPr>
          <p:nvPr>
            <p:ph type="sldNum" sz="quarter" idx="12"/>
          </p:nvPr>
        </p:nvSpPr>
        <p:spPr>
          <a:xfrm>
            <a:off x="7010400" y="6477595"/>
            <a:ext cx="2133600" cy="365125"/>
          </a:xfrm>
        </p:spPr>
        <p:txBody>
          <a:bodyPr/>
          <a:lstStyle/>
          <a:p>
            <a:fld id="{2D6E0203-098D-4630-A30A-39CC9ACA3C64}" type="slidenum">
              <a:rPr kumimoji="1" lang="ja-JP" altLang="en-US" sz="2400" b="1" smtClean="0">
                <a:solidFill>
                  <a:schemeClr val="tx1"/>
                </a:solidFill>
              </a:rPr>
              <a:pPr/>
              <a:t>10</a:t>
            </a:fld>
            <a:endParaRPr kumimoji="1" lang="ja-JP" altLang="en-US" sz="2400" b="1" dirty="0">
              <a:solidFill>
                <a:schemeClr val="tx1"/>
              </a:solidFill>
            </a:endParaRPr>
          </a:p>
        </p:txBody>
      </p:sp>
      <p:sp>
        <p:nvSpPr>
          <p:cNvPr id="5" name="正方形/長方形 4"/>
          <p:cNvSpPr/>
          <p:nvPr/>
        </p:nvSpPr>
        <p:spPr>
          <a:xfrm>
            <a:off x="251520" y="2348880"/>
            <a:ext cx="8640960" cy="2123658"/>
          </a:xfrm>
          <a:prstGeom prst="rect">
            <a:avLst/>
          </a:prstGeom>
        </p:spPr>
        <p:txBody>
          <a:bodyPr wrap="square">
            <a:spAutoFit/>
          </a:bodyPr>
          <a:lstStyle/>
          <a:p>
            <a:pPr>
              <a:spcBef>
                <a:spcPct val="20000"/>
              </a:spcBef>
            </a:pPr>
            <a:r>
              <a:rPr lang="ja-JP" altLang="en-US" sz="4400" dirty="0" smtClean="0">
                <a:solidFill>
                  <a:prstClr val="black"/>
                </a:solidFill>
              </a:rPr>
              <a:t>消費者</a:t>
            </a:r>
            <a:r>
              <a:rPr lang="ja-JP" altLang="en-US" sz="4400" dirty="0">
                <a:solidFill>
                  <a:prstClr val="black"/>
                </a:solidFill>
              </a:rPr>
              <a:t>が顧客参加型の商品と知った時、それは消費者</a:t>
            </a:r>
            <a:r>
              <a:rPr lang="ja-JP" altLang="en-US" sz="4400" dirty="0" smtClean="0">
                <a:solidFill>
                  <a:prstClr val="black"/>
                </a:solidFill>
              </a:rPr>
              <a:t>に与える何ら</a:t>
            </a:r>
            <a:r>
              <a:rPr lang="ja-JP" altLang="en-US" sz="4400" dirty="0" smtClean="0">
                <a:solidFill>
                  <a:prstClr val="black"/>
                </a:solidFill>
              </a:rPr>
              <a:t>かの</a:t>
            </a:r>
            <a:r>
              <a:rPr lang="ja-JP" altLang="en-US" sz="4400" dirty="0" smtClean="0">
                <a:solidFill>
                  <a:prstClr val="black"/>
                </a:solidFill>
              </a:rPr>
              <a:t>影響があるだろうか</a:t>
            </a:r>
            <a:r>
              <a:rPr lang="ja-JP" altLang="en-US" sz="4400" dirty="0">
                <a:solidFill>
                  <a:prstClr val="black"/>
                </a:solidFill>
              </a:rPr>
              <a:t>？</a:t>
            </a:r>
            <a:endParaRPr lang="en-US" altLang="ja-JP" sz="4400" dirty="0">
              <a:solidFill>
                <a:prstClr val="black"/>
              </a:solidFill>
            </a:endParaRPr>
          </a:p>
        </p:txBody>
      </p:sp>
      <p:sp>
        <p:nvSpPr>
          <p:cNvPr id="9" name="正方形/長方形 8"/>
          <p:cNvSpPr/>
          <p:nvPr/>
        </p:nvSpPr>
        <p:spPr>
          <a:xfrm>
            <a:off x="-322" y="0"/>
            <a:ext cx="2483768" cy="548680"/>
          </a:xfrm>
          <a:prstGeom prst="rect">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solidFill>
                  <a:schemeClr val="bg1"/>
                </a:solidFill>
              </a:rPr>
              <a:t>現状分析</a:t>
            </a:r>
            <a:endParaRPr kumimoji="1" lang="ja-JP" altLang="en-US" sz="3200" dirty="0">
              <a:solidFill>
                <a:schemeClr val="bg1"/>
              </a:solidFill>
            </a:endParaRPr>
          </a:p>
        </p:txBody>
      </p:sp>
      <p:sp>
        <p:nvSpPr>
          <p:cNvPr id="7" name="角丸四角形 6"/>
          <p:cNvSpPr/>
          <p:nvPr/>
        </p:nvSpPr>
        <p:spPr>
          <a:xfrm>
            <a:off x="251520" y="2132856"/>
            <a:ext cx="8640960" cy="2664296"/>
          </a:xfrm>
          <a:prstGeom prst="roundRect">
            <a:avLst/>
          </a:prstGeom>
          <a:noFill/>
          <a:ln w="38100">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 name="直線コネクタ 7"/>
          <p:cNvCxnSpPr/>
          <p:nvPr/>
        </p:nvCxnSpPr>
        <p:spPr>
          <a:xfrm>
            <a:off x="0" y="1290611"/>
            <a:ext cx="9144000" cy="0"/>
          </a:xfrm>
          <a:prstGeom prst="line">
            <a:avLst/>
          </a:prstGeom>
          <a:ln w="76200">
            <a:solidFill>
              <a:schemeClr val="accent1">
                <a:lumMod val="60000"/>
                <a:lumOff val="40000"/>
              </a:schemeClr>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63439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5400" dirty="0" smtClean="0"/>
              <a:t>目次</a:t>
            </a:r>
            <a:endParaRPr kumimoji="1" lang="ja-JP" altLang="en-US" sz="5400" dirty="0"/>
          </a:p>
        </p:txBody>
      </p:sp>
      <p:sp>
        <p:nvSpPr>
          <p:cNvPr id="3" name="コンテンツ プレースホルダ 2"/>
          <p:cNvSpPr>
            <a:spLocks noGrp="1"/>
          </p:cNvSpPr>
          <p:nvPr>
            <p:ph idx="1"/>
          </p:nvPr>
        </p:nvSpPr>
        <p:spPr/>
        <p:txBody>
          <a:bodyPr>
            <a:normAutofit/>
          </a:bodyPr>
          <a:lstStyle/>
          <a:p>
            <a:pPr>
              <a:spcBef>
                <a:spcPts val="600"/>
              </a:spcBef>
              <a:spcAft>
                <a:spcPts val="600"/>
              </a:spcAft>
              <a:buNone/>
            </a:pPr>
            <a:r>
              <a:rPr lang="ja-JP" altLang="en-US" sz="3600" dirty="0"/>
              <a:t>現状分析</a:t>
            </a:r>
            <a:endParaRPr lang="en-US" altLang="ja-JP" sz="3600" dirty="0"/>
          </a:p>
          <a:p>
            <a:pPr>
              <a:spcBef>
                <a:spcPts val="600"/>
              </a:spcBef>
              <a:spcAft>
                <a:spcPts val="600"/>
              </a:spcAft>
              <a:buNone/>
            </a:pPr>
            <a:r>
              <a:rPr kumimoji="1" lang="ja-JP" altLang="en-US" sz="3600" dirty="0" smtClean="0"/>
              <a:t>先行</a:t>
            </a:r>
            <a:r>
              <a:rPr lang="ja-JP" altLang="en-US" sz="3600" dirty="0" smtClean="0"/>
              <a:t>研究</a:t>
            </a:r>
            <a:endParaRPr lang="en-US" altLang="ja-JP" sz="3600" dirty="0" smtClean="0"/>
          </a:p>
          <a:p>
            <a:pPr>
              <a:spcBef>
                <a:spcPts val="600"/>
              </a:spcBef>
              <a:spcAft>
                <a:spcPts val="600"/>
              </a:spcAft>
              <a:buNone/>
            </a:pPr>
            <a:r>
              <a:rPr lang="ja-JP" altLang="en-US" sz="3600" dirty="0"/>
              <a:t>研究目的</a:t>
            </a:r>
            <a:endParaRPr lang="en-US" altLang="ja-JP" sz="3600" dirty="0"/>
          </a:p>
          <a:p>
            <a:pPr>
              <a:buNone/>
            </a:pPr>
            <a:r>
              <a:rPr kumimoji="1" lang="ja-JP" altLang="en-US" sz="3600" dirty="0" smtClean="0"/>
              <a:t>仮説の導出</a:t>
            </a:r>
            <a:endParaRPr kumimoji="1" lang="en-US" altLang="ja-JP" sz="3600" dirty="0" smtClean="0"/>
          </a:p>
          <a:p>
            <a:pPr>
              <a:buNone/>
            </a:pPr>
            <a:r>
              <a:rPr kumimoji="1" lang="ja-JP" altLang="en-US" sz="3600" dirty="0" smtClean="0"/>
              <a:t>仮説の検証</a:t>
            </a:r>
            <a:endParaRPr kumimoji="1" lang="en-US" altLang="ja-JP" sz="3600" dirty="0" smtClean="0"/>
          </a:p>
        </p:txBody>
      </p:sp>
      <p:sp>
        <p:nvSpPr>
          <p:cNvPr id="4" name="スライド番号プレースホルダ 3"/>
          <p:cNvSpPr>
            <a:spLocks noGrp="1"/>
          </p:cNvSpPr>
          <p:nvPr>
            <p:ph type="sldNum" sz="quarter" idx="12"/>
          </p:nvPr>
        </p:nvSpPr>
        <p:spPr>
          <a:xfrm>
            <a:off x="7010400" y="6477595"/>
            <a:ext cx="2133600" cy="365125"/>
          </a:xfrm>
        </p:spPr>
        <p:txBody>
          <a:bodyPr/>
          <a:lstStyle/>
          <a:p>
            <a:fld id="{2D6E0203-098D-4630-A30A-39CC9ACA3C64}" type="slidenum">
              <a:rPr kumimoji="1" lang="ja-JP" altLang="en-US" sz="2400" b="1" smtClean="0">
                <a:solidFill>
                  <a:schemeClr val="tx1"/>
                </a:solidFill>
              </a:rPr>
              <a:pPr/>
              <a:t>11</a:t>
            </a:fld>
            <a:endParaRPr kumimoji="1" lang="ja-JP" altLang="en-US" sz="2400" b="1" dirty="0">
              <a:solidFill>
                <a:schemeClr val="tx1"/>
              </a:solidFill>
            </a:endParaRPr>
          </a:p>
        </p:txBody>
      </p:sp>
      <p:sp>
        <p:nvSpPr>
          <p:cNvPr id="12" name="角丸四角形 11"/>
          <p:cNvSpPr/>
          <p:nvPr/>
        </p:nvSpPr>
        <p:spPr>
          <a:xfrm>
            <a:off x="456412" y="2276872"/>
            <a:ext cx="2057794" cy="720080"/>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7" name="直線コネクタ 6"/>
          <p:cNvCxnSpPr/>
          <p:nvPr/>
        </p:nvCxnSpPr>
        <p:spPr>
          <a:xfrm>
            <a:off x="0" y="1268760"/>
            <a:ext cx="9144000" cy="0"/>
          </a:xfrm>
          <a:prstGeom prst="line">
            <a:avLst/>
          </a:prstGeom>
          <a:ln w="76200">
            <a:solidFill>
              <a:schemeClr val="accent1">
                <a:lumMod val="60000"/>
                <a:lumOff val="40000"/>
              </a:schemeClr>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6048030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p:txBody>
          <a:bodyPr/>
          <a:lstStyle/>
          <a:p>
            <a:pPr marL="0" indent="0">
              <a:buNone/>
            </a:pPr>
            <a:endParaRPr kumimoji="1" lang="en-US" altLang="ja-JP" dirty="0" smtClean="0"/>
          </a:p>
          <a:p>
            <a:pPr marL="0" indent="0">
              <a:buNone/>
            </a:pPr>
            <a:endParaRPr lang="en-US" altLang="ja-JP" dirty="0"/>
          </a:p>
          <a:p>
            <a:pPr marL="0" indent="0">
              <a:buNone/>
            </a:pPr>
            <a:r>
              <a:rPr kumimoji="1" lang="ja-JP" altLang="en-US" dirty="0" smtClean="0"/>
              <a:t>　　</a:t>
            </a:r>
            <a:endParaRPr kumimoji="1" lang="ja-JP" altLang="en-US" dirty="0"/>
          </a:p>
        </p:txBody>
      </p:sp>
      <p:sp>
        <p:nvSpPr>
          <p:cNvPr id="4" name="スライド番号プレースホルダー 3"/>
          <p:cNvSpPr>
            <a:spLocks noGrp="1"/>
          </p:cNvSpPr>
          <p:nvPr>
            <p:ph type="sldNum" sz="quarter" idx="12"/>
          </p:nvPr>
        </p:nvSpPr>
        <p:spPr>
          <a:xfrm>
            <a:off x="7021016" y="6492875"/>
            <a:ext cx="2133600" cy="365125"/>
          </a:xfrm>
        </p:spPr>
        <p:txBody>
          <a:bodyPr/>
          <a:lstStyle/>
          <a:p>
            <a:fld id="{41D86C84-8742-41B3-A6FF-03F75985C6A8}" type="slidenum">
              <a:rPr lang="ja-JP" altLang="en-US" sz="2400" b="1" smtClean="0">
                <a:solidFill>
                  <a:prstClr val="black"/>
                </a:solidFill>
              </a:rPr>
              <a:pPr/>
              <a:t>12</a:t>
            </a:fld>
            <a:endParaRPr lang="ja-JP" altLang="en-US" dirty="0">
              <a:solidFill>
                <a:prstClr val="black">
                  <a:tint val="75000"/>
                </a:prstClr>
              </a:solidFill>
            </a:endParaRPr>
          </a:p>
        </p:txBody>
      </p:sp>
      <p:grpSp>
        <p:nvGrpSpPr>
          <p:cNvPr id="5" name="グループ化 14"/>
          <p:cNvGrpSpPr/>
          <p:nvPr/>
        </p:nvGrpSpPr>
        <p:grpSpPr>
          <a:xfrm>
            <a:off x="254467" y="3401977"/>
            <a:ext cx="2088232" cy="1944216"/>
            <a:chOff x="254467" y="3401977"/>
            <a:chExt cx="2088232" cy="1944216"/>
          </a:xfrm>
        </p:grpSpPr>
        <p:sp>
          <p:nvSpPr>
            <p:cNvPr id="9" name="円/楕円 8"/>
            <p:cNvSpPr/>
            <p:nvPr/>
          </p:nvSpPr>
          <p:spPr>
            <a:xfrm>
              <a:off x="254467" y="3401977"/>
              <a:ext cx="2088232" cy="1944216"/>
            </a:xfrm>
            <a:prstGeom prst="ellipse">
              <a:avLst/>
            </a:prstGeom>
            <a:solidFill>
              <a:srgbClr val="44A9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200" b="1" dirty="0">
                <a:solidFill>
                  <a:prstClr val="black"/>
                </a:solidFill>
              </a:endParaRPr>
            </a:p>
          </p:txBody>
        </p:sp>
        <p:sp>
          <p:nvSpPr>
            <p:cNvPr id="12" name="テキスト ボックス 11"/>
            <p:cNvSpPr txBox="1"/>
            <p:nvPr/>
          </p:nvSpPr>
          <p:spPr>
            <a:xfrm>
              <a:off x="373307" y="3883960"/>
              <a:ext cx="1944216" cy="1077218"/>
            </a:xfrm>
            <a:prstGeom prst="rect">
              <a:avLst/>
            </a:prstGeom>
            <a:noFill/>
          </p:spPr>
          <p:txBody>
            <a:bodyPr wrap="square" rtlCol="0">
              <a:spAutoFit/>
            </a:bodyPr>
            <a:lstStyle/>
            <a:p>
              <a:pPr algn="ctr"/>
              <a:r>
                <a:rPr lang="ja-JP" altLang="en-US" sz="3200" b="1" dirty="0" smtClean="0">
                  <a:solidFill>
                    <a:prstClr val="white"/>
                  </a:solidFill>
                </a:rPr>
                <a:t>生産性の</a:t>
              </a:r>
              <a:endParaRPr lang="en-US" altLang="ja-JP" sz="3200" b="1" dirty="0" smtClean="0">
                <a:solidFill>
                  <a:prstClr val="white"/>
                </a:solidFill>
              </a:endParaRPr>
            </a:p>
            <a:p>
              <a:pPr algn="ctr"/>
              <a:r>
                <a:rPr lang="ja-JP" altLang="en-US" sz="3200" b="1" dirty="0" smtClean="0">
                  <a:solidFill>
                    <a:prstClr val="white"/>
                  </a:solidFill>
                </a:rPr>
                <a:t>向上</a:t>
              </a:r>
              <a:endParaRPr lang="ja-JP" altLang="en-US" sz="3200" b="1" dirty="0">
                <a:solidFill>
                  <a:prstClr val="white"/>
                </a:solidFill>
              </a:endParaRPr>
            </a:p>
          </p:txBody>
        </p:sp>
      </p:grpSp>
      <p:grpSp>
        <p:nvGrpSpPr>
          <p:cNvPr id="6" name="グループ化 4"/>
          <p:cNvGrpSpPr/>
          <p:nvPr/>
        </p:nvGrpSpPr>
        <p:grpSpPr>
          <a:xfrm>
            <a:off x="3243303" y="3456376"/>
            <a:ext cx="2592288" cy="1944216"/>
            <a:chOff x="3243303" y="3456376"/>
            <a:chExt cx="2592288" cy="1944216"/>
          </a:xfrm>
        </p:grpSpPr>
        <p:sp>
          <p:nvSpPr>
            <p:cNvPr id="10" name="円/楕円 9"/>
            <p:cNvSpPr/>
            <p:nvPr/>
          </p:nvSpPr>
          <p:spPr>
            <a:xfrm>
              <a:off x="3491880" y="3456376"/>
              <a:ext cx="2160240" cy="1944216"/>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000" dirty="0">
                <a:solidFill>
                  <a:prstClr val="black"/>
                </a:solidFill>
              </a:endParaRPr>
            </a:p>
          </p:txBody>
        </p:sp>
        <p:sp>
          <p:nvSpPr>
            <p:cNvPr id="13" name="テキスト ボックス 12"/>
            <p:cNvSpPr txBox="1"/>
            <p:nvPr/>
          </p:nvSpPr>
          <p:spPr>
            <a:xfrm>
              <a:off x="3243303" y="3945515"/>
              <a:ext cx="2592288" cy="954107"/>
            </a:xfrm>
            <a:prstGeom prst="rect">
              <a:avLst/>
            </a:prstGeom>
            <a:noFill/>
          </p:spPr>
          <p:txBody>
            <a:bodyPr wrap="square" rtlCol="0">
              <a:spAutoFit/>
            </a:bodyPr>
            <a:lstStyle/>
            <a:p>
              <a:pPr algn="ctr"/>
              <a:r>
                <a:rPr lang="ja-JP" altLang="en-US" sz="2800" b="1" dirty="0" smtClean="0">
                  <a:solidFill>
                    <a:prstClr val="white"/>
                  </a:solidFill>
                </a:rPr>
                <a:t>イノベーション</a:t>
              </a:r>
              <a:endParaRPr lang="en-US" altLang="ja-JP" sz="2800" b="1" dirty="0" smtClean="0">
                <a:solidFill>
                  <a:prstClr val="white"/>
                </a:solidFill>
              </a:endParaRPr>
            </a:p>
            <a:p>
              <a:pPr algn="ctr"/>
              <a:r>
                <a:rPr lang="ja-JP" altLang="en-US" sz="2800" b="1" dirty="0" smtClean="0">
                  <a:solidFill>
                    <a:prstClr val="white"/>
                  </a:solidFill>
                </a:rPr>
                <a:t>の質の向上</a:t>
              </a:r>
              <a:endParaRPr lang="ja-JP" altLang="en-US" sz="2800" b="1" dirty="0">
                <a:solidFill>
                  <a:prstClr val="white"/>
                </a:solidFill>
              </a:endParaRPr>
            </a:p>
          </p:txBody>
        </p:sp>
      </p:grpSp>
      <p:grpSp>
        <p:nvGrpSpPr>
          <p:cNvPr id="7" name="グループ化 5"/>
          <p:cNvGrpSpPr/>
          <p:nvPr/>
        </p:nvGrpSpPr>
        <p:grpSpPr>
          <a:xfrm>
            <a:off x="6660232" y="3450461"/>
            <a:ext cx="2237159" cy="1944216"/>
            <a:chOff x="6660232" y="3450461"/>
            <a:chExt cx="2237159" cy="1944216"/>
          </a:xfrm>
        </p:grpSpPr>
        <p:sp>
          <p:nvSpPr>
            <p:cNvPr id="11" name="円/楕円 6"/>
            <p:cNvSpPr/>
            <p:nvPr/>
          </p:nvSpPr>
          <p:spPr>
            <a:xfrm>
              <a:off x="6727329" y="3450461"/>
              <a:ext cx="2016224" cy="1944216"/>
            </a:xfrm>
            <a:prstGeom prst="ellipse">
              <a:avLst/>
            </a:prstGeom>
            <a:solidFill>
              <a:srgbClr val="FF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14" name="テキスト ボックス 7"/>
            <p:cNvSpPr txBox="1"/>
            <p:nvPr/>
          </p:nvSpPr>
          <p:spPr>
            <a:xfrm>
              <a:off x="6660232" y="3789040"/>
              <a:ext cx="2237159" cy="1200329"/>
            </a:xfrm>
            <a:prstGeom prst="rect">
              <a:avLst/>
            </a:prstGeom>
            <a:noFill/>
          </p:spPr>
          <p:txBody>
            <a:bodyPr wrap="square" rtlCol="0">
              <a:spAutoFit/>
            </a:bodyPr>
            <a:lstStyle/>
            <a:p>
              <a:pPr algn="ctr"/>
              <a:r>
                <a:rPr lang="ja-JP" altLang="en-US" sz="2400" b="1" dirty="0" smtClean="0">
                  <a:solidFill>
                    <a:prstClr val="white"/>
                  </a:solidFill>
                </a:rPr>
                <a:t>参加した</a:t>
              </a:r>
              <a:endParaRPr lang="en-US" altLang="ja-JP" sz="2400" b="1" dirty="0" smtClean="0">
                <a:solidFill>
                  <a:prstClr val="white"/>
                </a:solidFill>
              </a:endParaRPr>
            </a:p>
            <a:p>
              <a:pPr algn="ctr"/>
              <a:r>
                <a:rPr lang="ja-JP" altLang="en-US" sz="2400" b="1" dirty="0" smtClean="0">
                  <a:solidFill>
                    <a:prstClr val="white"/>
                  </a:solidFill>
                </a:rPr>
                <a:t>顧客の心理的</a:t>
              </a:r>
              <a:endParaRPr lang="en-US" altLang="ja-JP" sz="2400" b="1" dirty="0" smtClean="0">
                <a:solidFill>
                  <a:prstClr val="white"/>
                </a:solidFill>
              </a:endParaRPr>
            </a:p>
            <a:p>
              <a:pPr algn="ctr"/>
              <a:r>
                <a:rPr lang="ja-JP" altLang="en-US" sz="2400" b="1" dirty="0" smtClean="0">
                  <a:solidFill>
                    <a:prstClr val="white"/>
                  </a:solidFill>
                </a:rPr>
                <a:t>態度の好転</a:t>
              </a:r>
              <a:endParaRPr lang="ja-JP" altLang="en-US" sz="2400" b="1" dirty="0">
                <a:solidFill>
                  <a:prstClr val="white"/>
                </a:solidFill>
              </a:endParaRPr>
            </a:p>
          </p:txBody>
        </p:sp>
      </p:grpSp>
      <p:sp>
        <p:nvSpPr>
          <p:cNvPr id="20" name="テキスト ボックス 4"/>
          <p:cNvSpPr txBox="1"/>
          <p:nvPr/>
        </p:nvSpPr>
        <p:spPr>
          <a:xfrm>
            <a:off x="254467" y="1628800"/>
            <a:ext cx="8638013" cy="954107"/>
          </a:xfrm>
          <a:prstGeom prst="rect">
            <a:avLst/>
          </a:prstGeom>
          <a:noFill/>
        </p:spPr>
        <p:txBody>
          <a:bodyPr wrap="square" rtlCol="0">
            <a:spAutoFit/>
          </a:bodyPr>
          <a:lstStyle/>
          <a:p>
            <a:r>
              <a:rPr lang="ja-JP" altLang="en-US" sz="2800" dirty="0"/>
              <a:t>顧客参加型製品開発をすることによって生まれる効果</a:t>
            </a:r>
            <a:r>
              <a:rPr lang="ja-JP" altLang="en-US" sz="2800" dirty="0" smtClean="0"/>
              <a:t>が</a:t>
            </a:r>
            <a:endParaRPr lang="en-US" altLang="ja-JP" sz="2800" dirty="0" smtClean="0"/>
          </a:p>
          <a:p>
            <a:r>
              <a:rPr lang="ja-JP" altLang="en-US" sz="2800" dirty="0" smtClean="0"/>
              <a:t>３つ</a:t>
            </a:r>
            <a:r>
              <a:rPr lang="ja-JP" altLang="en-US" sz="2800" dirty="0"/>
              <a:t>あるといわれている</a:t>
            </a:r>
            <a:r>
              <a:rPr lang="ja-JP" altLang="en-US" sz="2800" dirty="0" smtClean="0"/>
              <a:t>。</a:t>
            </a:r>
            <a:endParaRPr lang="ja-JP" altLang="en-US" sz="2800" dirty="0"/>
          </a:p>
        </p:txBody>
      </p:sp>
      <p:sp>
        <p:nvSpPr>
          <p:cNvPr id="21" name="テキスト ボックス 18"/>
          <p:cNvSpPr txBox="1"/>
          <p:nvPr/>
        </p:nvSpPr>
        <p:spPr>
          <a:xfrm>
            <a:off x="127695" y="2579613"/>
            <a:ext cx="8877918" cy="400110"/>
          </a:xfrm>
          <a:prstGeom prst="rect">
            <a:avLst/>
          </a:prstGeom>
          <a:noFill/>
        </p:spPr>
        <p:txBody>
          <a:bodyPr wrap="square" rtlCol="0">
            <a:spAutoFit/>
          </a:bodyPr>
          <a:lstStyle/>
          <a:p>
            <a:r>
              <a:rPr lang="ja-JP" altLang="en-US" sz="2000" dirty="0"/>
              <a:t>「顧客参加型の開発・生産」に関する先行研究と残された課題」　及川 直彦（</a:t>
            </a:r>
            <a:r>
              <a:rPr lang="en-US" altLang="ja-JP" sz="2000" dirty="0"/>
              <a:t>2009</a:t>
            </a:r>
            <a:r>
              <a:rPr lang="ja-JP" altLang="en-US" sz="2000" dirty="0"/>
              <a:t>）</a:t>
            </a:r>
          </a:p>
        </p:txBody>
      </p:sp>
      <p:sp>
        <p:nvSpPr>
          <p:cNvPr id="2" name="テキスト ボックス 1"/>
          <p:cNvSpPr txBox="1"/>
          <p:nvPr/>
        </p:nvSpPr>
        <p:spPr>
          <a:xfrm>
            <a:off x="254467" y="560874"/>
            <a:ext cx="8638013" cy="707886"/>
          </a:xfrm>
          <a:prstGeom prst="rect">
            <a:avLst/>
          </a:prstGeom>
          <a:noFill/>
        </p:spPr>
        <p:txBody>
          <a:bodyPr wrap="square" rtlCol="0">
            <a:spAutoFit/>
          </a:bodyPr>
          <a:lstStyle/>
          <a:p>
            <a:pPr algn="ctr"/>
            <a:r>
              <a:rPr kumimoji="1" lang="ja-JP" altLang="en-US" sz="4000" dirty="0" smtClean="0"/>
              <a:t>顧客参加型製品開発の先行研究</a:t>
            </a:r>
            <a:endParaRPr kumimoji="1" lang="ja-JP" altLang="en-US" sz="4000" dirty="0"/>
          </a:p>
        </p:txBody>
      </p:sp>
      <p:sp>
        <p:nvSpPr>
          <p:cNvPr id="18" name="正方形/長方形 17"/>
          <p:cNvSpPr/>
          <p:nvPr/>
        </p:nvSpPr>
        <p:spPr>
          <a:xfrm>
            <a:off x="0" y="0"/>
            <a:ext cx="2483768" cy="548680"/>
          </a:xfrm>
          <a:prstGeom prst="rect">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solidFill>
                  <a:schemeClr val="bg1"/>
                </a:solidFill>
              </a:rPr>
              <a:t>先行研究</a:t>
            </a:r>
            <a:endParaRPr kumimoji="1" lang="ja-JP" altLang="en-US" sz="3200" dirty="0">
              <a:solidFill>
                <a:schemeClr val="bg1"/>
              </a:solidFill>
            </a:endParaRPr>
          </a:p>
        </p:txBody>
      </p:sp>
      <p:cxnSp>
        <p:nvCxnSpPr>
          <p:cNvPr id="19" name="直線コネクタ 18"/>
          <p:cNvCxnSpPr/>
          <p:nvPr/>
        </p:nvCxnSpPr>
        <p:spPr>
          <a:xfrm>
            <a:off x="0" y="1268760"/>
            <a:ext cx="9144000" cy="0"/>
          </a:xfrm>
          <a:prstGeom prst="line">
            <a:avLst/>
          </a:prstGeom>
          <a:ln w="76200">
            <a:solidFill>
              <a:schemeClr val="accent1">
                <a:lumMod val="60000"/>
                <a:lumOff val="40000"/>
              </a:schemeClr>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352765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smtClean="0"/>
              <a:t>先行</a:t>
            </a:r>
            <a:r>
              <a:rPr kumimoji="1" lang="ja-JP" altLang="en-US" dirty="0" smtClean="0"/>
              <a:t>研究</a:t>
            </a:r>
            <a:r>
              <a:rPr lang="ja-JP" altLang="en-US" dirty="0"/>
              <a:t>を踏まえて</a:t>
            </a:r>
            <a:endParaRPr kumimoji="1" lang="ja-JP" altLang="en-US" dirty="0"/>
          </a:p>
        </p:txBody>
      </p:sp>
      <p:sp>
        <p:nvSpPr>
          <p:cNvPr id="7" name="正方形/長方形 6"/>
          <p:cNvSpPr/>
          <p:nvPr/>
        </p:nvSpPr>
        <p:spPr>
          <a:xfrm>
            <a:off x="117401" y="5373216"/>
            <a:ext cx="8847087" cy="1097681"/>
          </a:xfrm>
          <a:prstGeom prst="rect">
            <a:avLst/>
          </a:prstGeom>
          <a:noFill/>
          <a:ln w="38100">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3131840" y="2204864"/>
            <a:ext cx="5760640" cy="1569660"/>
          </a:xfrm>
          <a:prstGeom prst="rect">
            <a:avLst/>
          </a:prstGeom>
          <a:noFill/>
        </p:spPr>
        <p:txBody>
          <a:bodyPr wrap="square" rtlCol="0">
            <a:spAutoFit/>
          </a:bodyPr>
          <a:lstStyle/>
          <a:p>
            <a:r>
              <a:rPr kumimoji="1" lang="ja-JP" altLang="en-US" sz="3200" dirty="0"/>
              <a:t>顧客参加型製品</a:t>
            </a:r>
            <a:r>
              <a:rPr lang="ja-JP" altLang="en-US" sz="3200" dirty="0" smtClean="0"/>
              <a:t>が</a:t>
            </a:r>
            <a:endParaRPr lang="en-US" altLang="ja-JP" sz="3200" dirty="0" smtClean="0"/>
          </a:p>
          <a:p>
            <a:r>
              <a:rPr lang="ja-JP" altLang="en-US" sz="3200" dirty="0" smtClean="0"/>
              <a:t>「</a:t>
            </a:r>
            <a:r>
              <a:rPr kumimoji="1" lang="ja-JP" altLang="en-US" sz="3200" dirty="0"/>
              <a:t>開発に</a:t>
            </a:r>
            <a:r>
              <a:rPr lang="ja-JP" altLang="en-US" sz="3200" dirty="0"/>
              <a:t>参加した顧客</a:t>
            </a:r>
            <a:r>
              <a:rPr lang="ja-JP" altLang="en-US" sz="3200" dirty="0" smtClean="0"/>
              <a:t>」に与える</a:t>
            </a:r>
            <a:r>
              <a:rPr lang="ja-JP" altLang="en-US" sz="3200" dirty="0"/>
              <a:t>効果に</a:t>
            </a:r>
            <a:r>
              <a:rPr kumimoji="1" lang="ja-JP" altLang="en-US" sz="3200" dirty="0"/>
              <a:t>ついての研究はある。</a:t>
            </a:r>
          </a:p>
        </p:txBody>
      </p:sp>
      <p:sp>
        <p:nvSpPr>
          <p:cNvPr id="4" name="スライド番号プレースホルダー 3"/>
          <p:cNvSpPr>
            <a:spLocks noGrp="1"/>
          </p:cNvSpPr>
          <p:nvPr>
            <p:ph type="sldNum" sz="quarter" idx="12"/>
          </p:nvPr>
        </p:nvSpPr>
        <p:spPr>
          <a:xfrm>
            <a:off x="7010400" y="6492875"/>
            <a:ext cx="2133600" cy="365125"/>
          </a:xfrm>
        </p:spPr>
        <p:txBody>
          <a:bodyPr/>
          <a:lstStyle/>
          <a:p>
            <a:fld id="{2D6E0203-098D-4630-A30A-39CC9ACA3C64}" type="slidenum">
              <a:rPr kumimoji="1" lang="ja-JP" altLang="en-US" sz="2400" b="1" smtClean="0">
                <a:solidFill>
                  <a:schemeClr val="tx1"/>
                </a:solidFill>
              </a:rPr>
              <a:pPr/>
              <a:t>13</a:t>
            </a:fld>
            <a:endParaRPr kumimoji="1" lang="ja-JP" altLang="en-US" sz="2400" b="1" dirty="0">
              <a:solidFill>
                <a:schemeClr val="tx1"/>
              </a:solidFill>
            </a:endParaRPr>
          </a:p>
        </p:txBody>
      </p:sp>
      <p:sp>
        <p:nvSpPr>
          <p:cNvPr id="22" name="正方形/長方形 21"/>
          <p:cNvSpPr/>
          <p:nvPr/>
        </p:nvSpPr>
        <p:spPr>
          <a:xfrm>
            <a:off x="0" y="0"/>
            <a:ext cx="2483768" cy="548680"/>
          </a:xfrm>
          <a:prstGeom prst="rect">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solidFill>
                  <a:schemeClr val="bg1"/>
                </a:solidFill>
              </a:rPr>
              <a:t>先行研究</a:t>
            </a:r>
            <a:endParaRPr kumimoji="1" lang="ja-JP" altLang="en-US" sz="3200" dirty="0">
              <a:solidFill>
                <a:schemeClr val="bg1"/>
              </a:solidFill>
            </a:endParaRPr>
          </a:p>
        </p:txBody>
      </p:sp>
      <p:cxnSp>
        <p:nvCxnSpPr>
          <p:cNvPr id="14" name="直線コネクタ 13"/>
          <p:cNvCxnSpPr/>
          <p:nvPr/>
        </p:nvCxnSpPr>
        <p:spPr>
          <a:xfrm>
            <a:off x="0" y="1268760"/>
            <a:ext cx="9144000" cy="0"/>
          </a:xfrm>
          <a:prstGeom prst="line">
            <a:avLst/>
          </a:prstGeom>
          <a:ln w="76200">
            <a:solidFill>
              <a:schemeClr val="accent1">
                <a:lumMod val="60000"/>
                <a:lumOff val="40000"/>
              </a:schemeClr>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
        <p:nvSpPr>
          <p:cNvPr id="20" name="テキスト ボックス 19"/>
          <p:cNvSpPr txBox="1"/>
          <p:nvPr/>
        </p:nvSpPr>
        <p:spPr>
          <a:xfrm>
            <a:off x="117401" y="5445002"/>
            <a:ext cx="8847087" cy="954107"/>
          </a:xfrm>
          <a:prstGeom prst="rect">
            <a:avLst/>
          </a:prstGeom>
          <a:noFill/>
        </p:spPr>
        <p:txBody>
          <a:bodyPr wrap="square" rtlCol="0">
            <a:spAutoFit/>
          </a:bodyPr>
          <a:lstStyle/>
          <a:p>
            <a:r>
              <a:rPr lang="ja-JP" altLang="en-US" sz="2800" dirty="0"/>
              <a:t>顧客参加型製品が</a:t>
            </a:r>
            <a:r>
              <a:rPr lang="ja-JP" altLang="en-US" sz="2800" dirty="0" smtClean="0"/>
              <a:t>、「開発</a:t>
            </a:r>
            <a:r>
              <a:rPr lang="ja-JP" altLang="en-US" sz="2800" dirty="0"/>
              <a:t>に参加した</a:t>
            </a:r>
            <a:r>
              <a:rPr lang="ja-JP" altLang="en-US" sz="2800" dirty="0" smtClean="0"/>
              <a:t>顧客」以外の消費者</a:t>
            </a:r>
            <a:r>
              <a:rPr lang="ja-JP" altLang="en-US" sz="2800" dirty="0"/>
              <a:t>に与える効果は研究されてなかった。</a:t>
            </a:r>
            <a:endParaRPr kumimoji="1" lang="ja-JP" altLang="en-US" sz="2800" dirty="0"/>
          </a:p>
        </p:txBody>
      </p:sp>
      <p:grpSp>
        <p:nvGrpSpPr>
          <p:cNvPr id="3" name="グループ化 2"/>
          <p:cNvGrpSpPr/>
          <p:nvPr/>
        </p:nvGrpSpPr>
        <p:grpSpPr>
          <a:xfrm>
            <a:off x="435757" y="1844822"/>
            <a:ext cx="2696083" cy="2254322"/>
            <a:chOff x="6609334" y="3450461"/>
            <a:chExt cx="2237159" cy="1944216"/>
          </a:xfrm>
        </p:grpSpPr>
        <p:sp>
          <p:nvSpPr>
            <p:cNvPr id="23" name="円/楕円 4"/>
            <p:cNvSpPr/>
            <p:nvPr/>
          </p:nvSpPr>
          <p:spPr>
            <a:xfrm>
              <a:off x="6727329" y="3450461"/>
              <a:ext cx="2016224" cy="1944216"/>
            </a:xfrm>
            <a:prstGeom prst="ellipse">
              <a:avLst/>
            </a:prstGeom>
            <a:solidFill>
              <a:srgbClr val="FF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24" name="テキスト ボックス 5"/>
            <p:cNvSpPr txBox="1"/>
            <p:nvPr/>
          </p:nvSpPr>
          <p:spPr>
            <a:xfrm>
              <a:off x="6609334" y="3825331"/>
              <a:ext cx="2237159" cy="1194474"/>
            </a:xfrm>
            <a:prstGeom prst="rect">
              <a:avLst/>
            </a:prstGeom>
            <a:noFill/>
          </p:spPr>
          <p:txBody>
            <a:bodyPr wrap="square" rtlCol="0">
              <a:spAutoFit/>
            </a:bodyPr>
            <a:lstStyle/>
            <a:p>
              <a:pPr algn="ctr"/>
              <a:r>
                <a:rPr lang="ja-JP" altLang="en-US" sz="2800" b="1" dirty="0" smtClean="0">
                  <a:solidFill>
                    <a:prstClr val="white"/>
                  </a:solidFill>
                </a:rPr>
                <a:t>参加した</a:t>
              </a:r>
              <a:endParaRPr lang="en-US" altLang="ja-JP" sz="2800" b="1" dirty="0" smtClean="0">
                <a:solidFill>
                  <a:prstClr val="white"/>
                </a:solidFill>
              </a:endParaRPr>
            </a:p>
            <a:p>
              <a:pPr algn="ctr"/>
              <a:r>
                <a:rPr lang="ja-JP" altLang="en-US" sz="2800" b="1" dirty="0" smtClean="0">
                  <a:solidFill>
                    <a:prstClr val="white"/>
                  </a:solidFill>
                </a:rPr>
                <a:t>顧客の心理的</a:t>
              </a:r>
              <a:endParaRPr lang="en-US" altLang="ja-JP" sz="2800" b="1" dirty="0" smtClean="0">
                <a:solidFill>
                  <a:prstClr val="white"/>
                </a:solidFill>
              </a:endParaRPr>
            </a:p>
            <a:p>
              <a:pPr algn="ctr"/>
              <a:r>
                <a:rPr lang="ja-JP" altLang="en-US" sz="2800" b="1" dirty="0" smtClean="0">
                  <a:solidFill>
                    <a:prstClr val="white"/>
                  </a:solidFill>
                </a:rPr>
                <a:t>態度の好転</a:t>
              </a:r>
              <a:endParaRPr lang="ja-JP" altLang="en-US" sz="2800" b="1" dirty="0">
                <a:solidFill>
                  <a:prstClr val="white"/>
                </a:solidFill>
              </a:endParaRPr>
            </a:p>
          </p:txBody>
        </p:sp>
      </p:grpSp>
    </p:spTree>
    <p:extLst>
      <p:ext uri="{BB962C8B-B14F-4D97-AF65-F5344CB8AC3E}">
        <p14:creationId xmlns:p14="http://schemas.microsoft.com/office/powerpoint/2010/main" val="73109029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5400" dirty="0" smtClean="0"/>
              <a:t>目次</a:t>
            </a:r>
            <a:endParaRPr kumimoji="1" lang="ja-JP" altLang="en-US" sz="5400" dirty="0"/>
          </a:p>
        </p:txBody>
      </p:sp>
      <p:sp>
        <p:nvSpPr>
          <p:cNvPr id="3" name="コンテンツ プレースホルダ 2"/>
          <p:cNvSpPr>
            <a:spLocks noGrp="1"/>
          </p:cNvSpPr>
          <p:nvPr>
            <p:ph idx="1"/>
          </p:nvPr>
        </p:nvSpPr>
        <p:spPr/>
        <p:txBody>
          <a:bodyPr>
            <a:normAutofit/>
          </a:bodyPr>
          <a:lstStyle/>
          <a:p>
            <a:pPr>
              <a:spcBef>
                <a:spcPts val="600"/>
              </a:spcBef>
              <a:spcAft>
                <a:spcPts val="600"/>
              </a:spcAft>
              <a:buNone/>
            </a:pPr>
            <a:r>
              <a:rPr lang="ja-JP" altLang="en-US" sz="3600" dirty="0"/>
              <a:t>問題意識</a:t>
            </a:r>
            <a:endParaRPr lang="en-US" altLang="ja-JP" sz="3600" dirty="0"/>
          </a:p>
          <a:p>
            <a:pPr>
              <a:spcBef>
                <a:spcPts val="600"/>
              </a:spcBef>
              <a:spcAft>
                <a:spcPts val="600"/>
              </a:spcAft>
              <a:buNone/>
            </a:pPr>
            <a:r>
              <a:rPr lang="ja-JP" altLang="en-US" sz="3600" dirty="0" smtClean="0"/>
              <a:t>先行研究</a:t>
            </a:r>
            <a:endParaRPr lang="en-US" altLang="ja-JP" sz="3600" dirty="0" smtClean="0"/>
          </a:p>
          <a:p>
            <a:pPr>
              <a:spcBef>
                <a:spcPts val="600"/>
              </a:spcBef>
              <a:spcAft>
                <a:spcPts val="600"/>
              </a:spcAft>
              <a:buNone/>
            </a:pPr>
            <a:r>
              <a:rPr lang="ja-JP" altLang="en-US" sz="3600" dirty="0" smtClean="0"/>
              <a:t>研究</a:t>
            </a:r>
            <a:r>
              <a:rPr lang="ja-JP" altLang="en-US" sz="3600" dirty="0"/>
              <a:t>目的</a:t>
            </a:r>
            <a:endParaRPr kumimoji="1" lang="en-US" altLang="ja-JP" sz="3600" dirty="0"/>
          </a:p>
          <a:p>
            <a:pPr>
              <a:buNone/>
            </a:pPr>
            <a:r>
              <a:rPr kumimoji="1" lang="ja-JP" altLang="en-US" sz="3600" dirty="0" smtClean="0"/>
              <a:t>仮説の導出</a:t>
            </a:r>
            <a:endParaRPr kumimoji="1" lang="en-US" altLang="ja-JP" sz="3600" dirty="0" smtClean="0"/>
          </a:p>
          <a:p>
            <a:pPr>
              <a:buNone/>
            </a:pPr>
            <a:r>
              <a:rPr lang="ja-JP" altLang="en-US" sz="3600" dirty="0"/>
              <a:t>仮説の検証</a:t>
            </a:r>
            <a:endParaRPr kumimoji="1" lang="ja-JP" altLang="en-US" sz="3600" dirty="0"/>
          </a:p>
        </p:txBody>
      </p:sp>
      <p:sp>
        <p:nvSpPr>
          <p:cNvPr id="4" name="スライド番号プレースホルダ 3"/>
          <p:cNvSpPr>
            <a:spLocks noGrp="1"/>
          </p:cNvSpPr>
          <p:nvPr>
            <p:ph type="sldNum" sz="quarter" idx="12"/>
          </p:nvPr>
        </p:nvSpPr>
        <p:spPr>
          <a:xfrm>
            <a:off x="7010400" y="6492875"/>
            <a:ext cx="2133600" cy="365125"/>
          </a:xfrm>
        </p:spPr>
        <p:txBody>
          <a:bodyPr/>
          <a:lstStyle/>
          <a:p>
            <a:fld id="{2D6E0203-098D-4630-A30A-39CC9ACA3C64}" type="slidenum">
              <a:rPr kumimoji="1" lang="ja-JP" altLang="en-US" sz="2400" b="1" smtClean="0">
                <a:solidFill>
                  <a:schemeClr val="tx1"/>
                </a:solidFill>
              </a:rPr>
              <a:pPr/>
              <a:t>14</a:t>
            </a:fld>
            <a:endParaRPr kumimoji="1" lang="ja-JP" altLang="en-US" sz="2400" b="1" dirty="0">
              <a:solidFill>
                <a:schemeClr val="tx1"/>
              </a:solidFill>
            </a:endParaRPr>
          </a:p>
        </p:txBody>
      </p:sp>
      <p:sp>
        <p:nvSpPr>
          <p:cNvPr id="12" name="角丸四角形 11"/>
          <p:cNvSpPr/>
          <p:nvPr/>
        </p:nvSpPr>
        <p:spPr>
          <a:xfrm>
            <a:off x="467544" y="2951609"/>
            <a:ext cx="2016224" cy="720080"/>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7" name="直線コネクタ 6"/>
          <p:cNvCxnSpPr/>
          <p:nvPr/>
        </p:nvCxnSpPr>
        <p:spPr>
          <a:xfrm>
            <a:off x="0" y="1268760"/>
            <a:ext cx="9144000" cy="0"/>
          </a:xfrm>
          <a:prstGeom prst="line">
            <a:avLst/>
          </a:prstGeom>
          <a:ln w="76200">
            <a:solidFill>
              <a:schemeClr val="accent1">
                <a:lumMod val="60000"/>
                <a:lumOff val="40000"/>
              </a:schemeClr>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47725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a:xfrm>
            <a:off x="7010400" y="6492875"/>
            <a:ext cx="2133600" cy="365125"/>
          </a:xfrm>
        </p:spPr>
        <p:txBody>
          <a:bodyPr/>
          <a:lstStyle/>
          <a:p>
            <a:fld id="{2D6E0203-098D-4630-A30A-39CC9ACA3C64}" type="slidenum">
              <a:rPr kumimoji="1" lang="ja-JP" altLang="en-US" sz="2400" b="1" smtClean="0">
                <a:solidFill>
                  <a:schemeClr val="tx1"/>
                </a:solidFill>
              </a:rPr>
              <a:pPr/>
              <a:t>15</a:t>
            </a:fld>
            <a:endParaRPr kumimoji="1" lang="ja-JP" altLang="en-US" b="1" dirty="0">
              <a:solidFill>
                <a:schemeClr val="tx1"/>
              </a:solidFill>
            </a:endParaRPr>
          </a:p>
        </p:txBody>
      </p:sp>
      <p:cxnSp>
        <p:nvCxnSpPr>
          <p:cNvPr id="5" name="直線コネクタ 4"/>
          <p:cNvCxnSpPr/>
          <p:nvPr/>
        </p:nvCxnSpPr>
        <p:spPr>
          <a:xfrm>
            <a:off x="0" y="1268760"/>
            <a:ext cx="9144000" cy="0"/>
          </a:xfrm>
          <a:prstGeom prst="line">
            <a:avLst/>
          </a:prstGeom>
          <a:ln w="76200">
            <a:solidFill>
              <a:schemeClr val="accent1">
                <a:lumMod val="60000"/>
                <a:lumOff val="40000"/>
              </a:schemeClr>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
        <p:nvSpPr>
          <p:cNvPr id="6" name="正方形/長方形 5"/>
          <p:cNvSpPr/>
          <p:nvPr/>
        </p:nvSpPr>
        <p:spPr>
          <a:xfrm>
            <a:off x="0" y="0"/>
            <a:ext cx="2483768" cy="548680"/>
          </a:xfrm>
          <a:prstGeom prst="rect">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smtClean="0">
                <a:solidFill>
                  <a:schemeClr val="bg1"/>
                </a:solidFill>
              </a:rPr>
              <a:t>研究</a:t>
            </a:r>
            <a:r>
              <a:rPr lang="ja-JP" altLang="en-US" sz="3200" dirty="0">
                <a:solidFill>
                  <a:schemeClr val="bg1"/>
                </a:solidFill>
              </a:rPr>
              <a:t>目</a:t>
            </a:r>
            <a:r>
              <a:rPr lang="ja-JP" altLang="en-US" sz="3200">
                <a:solidFill>
                  <a:schemeClr val="bg1"/>
                </a:solidFill>
              </a:rPr>
              <a:t>的</a:t>
            </a:r>
            <a:endParaRPr kumimoji="1" lang="ja-JP" altLang="en-US" sz="3200" dirty="0">
              <a:solidFill>
                <a:schemeClr val="bg1"/>
              </a:solidFill>
            </a:endParaRPr>
          </a:p>
        </p:txBody>
      </p:sp>
      <p:pic>
        <p:nvPicPr>
          <p:cNvPr id="1030"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04031" y="3357563"/>
            <a:ext cx="2899021" cy="15049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4" cstate="print">
            <a:extLst>
              <a:ext uri="{BEBA8EAE-BF5A-486C-A8C5-ECC9F3942E4B}">
                <a14:imgProps xmlns:a14="http://schemas.microsoft.com/office/drawing/2010/main">
                  <a14:imgLayer r:embed="rId5">
                    <a14:imgEffect>
                      <a14:backgroundRemoval t="200" b="99100" l="9700" r="90000">
                        <a14:foregroundMark x1="36500" y1="9200" x2="36500" y2="9200"/>
                        <a14:foregroundMark x1="45600" y1="8800" x2="45600" y2="8800"/>
                        <a14:foregroundMark x1="51900" y1="8400" x2="51900" y2="8400"/>
                        <a14:foregroundMark x1="60200" y1="8400" x2="60200" y2="8400"/>
                        <a14:foregroundMark x1="64900" y1="8400" x2="64900" y2="8400"/>
                        <a14:foregroundMark x1="68500" y1="8400" x2="68500" y2="8400"/>
                        <a14:foregroundMark x1="70400" y1="8400" x2="70400" y2="8400"/>
                        <a14:foregroundMark x1="72400" y1="8400" x2="72400" y2="8400"/>
                        <a14:foregroundMark x1="72400" y1="24200" x2="72400" y2="24200"/>
                        <a14:foregroundMark x1="71600" y1="26600" x2="71600" y2="28500"/>
                        <a14:foregroundMark x1="71200" y1="28200" x2="71200" y2="28200"/>
                        <a14:foregroundMark x1="35000" y1="4900" x2="35000" y2="4900"/>
                        <a14:foregroundMark x1="30600" y1="5300" x2="30600" y2="5300"/>
                        <a14:foregroundMark x1="29400" y1="6500" x2="30200" y2="8400"/>
                        <a14:foregroundMark x1="30600" y1="10400" x2="30600" y2="10400"/>
                        <a14:foregroundMark x1="32200" y1="8800" x2="32200" y2="8800"/>
                        <a14:foregroundMark x1="36100" y1="5300" x2="36100" y2="5300"/>
                        <a14:foregroundMark x1="38900" y1="4500" x2="38900" y2="4500"/>
                        <a14:foregroundMark x1="40100" y1="4500" x2="41300" y2="4500"/>
                        <a14:foregroundMark x1="44400" y1="4500" x2="44400" y2="4500"/>
                        <a14:foregroundMark x1="45200" y1="4100" x2="46800" y2="4100"/>
                        <a14:foregroundMark x1="47200" y1="4100" x2="47200" y2="4100"/>
                        <a14:foregroundMark x1="49900" y1="4100" x2="49900" y2="4100"/>
                        <a14:foregroundMark x1="51900" y1="3700" x2="51900" y2="3700"/>
                        <a14:foregroundMark x1="53900" y1="3700" x2="55100" y2="3700"/>
                        <a14:foregroundMark x1="56600" y1="3700" x2="56600" y2="3700"/>
                        <a14:foregroundMark x1="59000" y1="3700" x2="59000" y2="3700"/>
                        <a14:foregroundMark x1="61400" y1="3700" x2="61400" y2="3700"/>
                        <a14:foregroundMark x1="62500" y1="3700" x2="62500" y2="3700"/>
                        <a14:foregroundMark x1="64100" y1="3700" x2="64100" y2="3700"/>
                        <a14:foregroundMark x1="71200" y1="13200" x2="71200" y2="13200"/>
                        <a14:foregroundMark x1="67300" y1="5300" x2="67300" y2="5300"/>
                        <a14:foregroundMark x1="70000" y1="5300" x2="70000" y2="5300"/>
                        <a14:foregroundMark x1="71200" y1="4900" x2="71200" y2="4900"/>
                        <a14:foregroundMark x1="66900" y1="3300" x2="66900" y2="3300"/>
                        <a14:foregroundMark x1="71600" y1="3300" x2="71600" y2="3300"/>
                        <a14:foregroundMark x1="72800" y1="3700" x2="72800" y2="3700"/>
                        <a14:foregroundMark x1="68900" y1="1700" x2="68900" y2="1700"/>
                        <a14:foregroundMark x1="37700" y1="1400" x2="37700" y2="1400"/>
                        <a14:foregroundMark x1="34600" y1="2500" x2="34600" y2="2500"/>
                        <a14:foregroundMark x1="31400" y1="2900" x2="31400" y2="2900"/>
                        <a14:foregroundMark x1="29800" y1="2900" x2="29800" y2="2900"/>
                        <a14:foregroundMark x1="28700" y1="2900" x2="28700" y2="2900"/>
                      </a14:backgroundRemoval>
                    </a14:imgEffect>
                  </a14:imgLayer>
                </a14:imgProps>
              </a:ext>
              <a:ext uri="{28A0092B-C50C-407E-A947-70E740481C1C}">
                <a14:useLocalDpi xmlns:a14="http://schemas.microsoft.com/office/drawing/2010/main" val="0"/>
              </a:ext>
            </a:extLst>
          </a:blip>
          <a:srcRect/>
          <a:stretch>
            <a:fillRect/>
          </a:stretch>
        </p:blipFill>
        <p:spPr bwMode="auto">
          <a:xfrm>
            <a:off x="930710" y="3357563"/>
            <a:ext cx="1907704" cy="13997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4" name="Picture 10"/>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r="50000"/>
          <a:stretch/>
        </p:blipFill>
        <p:spPr bwMode="auto">
          <a:xfrm>
            <a:off x="6372200" y="3172038"/>
            <a:ext cx="2076245" cy="17708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テキスト ボックス 22"/>
          <p:cNvSpPr txBox="1"/>
          <p:nvPr/>
        </p:nvSpPr>
        <p:spPr>
          <a:xfrm>
            <a:off x="1200150" y="5301208"/>
            <a:ext cx="6540203" cy="1200329"/>
          </a:xfrm>
          <a:prstGeom prst="rect">
            <a:avLst/>
          </a:prstGeom>
          <a:solidFill>
            <a:schemeClr val="accent3">
              <a:lumMod val="20000"/>
              <a:lumOff val="80000"/>
            </a:schemeClr>
          </a:solidFill>
        </p:spPr>
        <p:txBody>
          <a:bodyPr wrap="square" rtlCol="0">
            <a:spAutoFit/>
          </a:bodyPr>
          <a:lstStyle/>
          <a:p>
            <a:pPr algn="ctr">
              <a:tabLst>
                <a:tab pos="809625" algn="l"/>
              </a:tabLst>
            </a:pPr>
            <a:r>
              <a:rPr lang="ja-JP" altLang="en-US" sz="2400" dirty="0" smtClean="0"/>
              <a:t>顧客参加型の参加者</a:t>
            </a:r>
            <a:r>
              <a:rPr lang="ja-JP" altLang="en-US" sz="2400" dirty="0" smtClean="0"/>
              <a:t>は</a:t>
            </a:r>
            <a:endParaRPr lang="en-US" altLang="ja-JP" sz="2400" dirty="0" smtClean="0"/>
          </a:p>
          <a:p>
            <a:pPr algn="ctr">
              <a:tabLst>
                <a:tab pos="809625" algn="l"/>
              </a:tabLst>
            </a:pPr>
            <a:r>
              <a:rPr lang="ja-JP" altLang="en-US" sz="2400" dirty="0" smtClean="0"/>
              <a:t>企業</a:t>
            </a:r>
            <a:r>
              <a:rPr lang="ja-JP" altLang="en-US" sz="2400" dirty="0" smtClean="0"/>
              <a:t>外部の人間 </a:t>
            </a:r>
            <a:r>
              <a:rPr lang="en-US" altLang="ja-JP" sz="2400" dirty="0" smtClean="0"/>
              <a:t>(</a:t>
            </a:r>
            <a:r>
              <a:rPr lang="ja-JP" altLang="en-US" sz="2400" dirty="0" smtClean="0"/>
              <a:t>専門知識・知名度が低い人</a:t>
            </a:r>
            <a:r>
              <a:rPr lang="en-US" altLang="ja-JP" sz="2400" dirty="0" smtClean="0"/>
              <a:t>) </a:t>
            </a:r>
            <a:r>
              <a:rPr lang="ja-JP" altLang="en-US" sz="2400" dirty="0" smtClean="0"/>
              <a:t>に</a:t>
            </a:r>
            <a:endParaRPr lang="en-US" altLang="ja-JP" sz="2400" dirty="0" smtClean="0"/>
          </a:p>
          <a:p>
            <a:pPr algn="ctr">
              <a:tabLst>
                <a:tab pos="809625" algn="l"/>
              </a:tabLst>
            </a:pPr>
            <a:r>
              <a:rPr lang="ja-JP" altLang="en-US" sz="2400" dirty="0" smtClean="0"/>
              <a:t>限定</a:t>
            </a:r>
            <a:r>
              <a:rPr lang="ja-JP" altLang="en-US" sz="2400" dirty="0" smtClean="0"/>
              <a:t>された開発だと考えていた。</a:t>
            </a:r>
            <a:endParaRPr lang="ja-JP" altLang="en-US" sz="2400" dirty="0"/>
          </a:p>
        </p:txBody>
      </p:sp>
      <p:sp>
        <p:nvSpPr>
          <p:cNvPr id="25" name="正方形/長方形 24"/>
          <p:cNvSpPr/>
          <p:nvPr/>
        </p:nvSpPr>
        <p:spPr>
          <a:xfrm>
            <a:off x="1200151" y="5301208"/>
            <a:ext cx="6540202" cy="1200329"/>
          </a:xfrm>
          <a:prstGeom prst="rect">
            <a:avLst/>
          </a:prstGeom>
          <a:noFill/>
          <a:ln w="38100">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タイトル 1"/>
          <p:cNvSpPr txBox="1">
            <a:spLocks/>
          </p:cNvSpPr>
          <p:nvPr/>
        </p:nvSpPr>
        <p:spPr>
          <a:xfrm>
            <a:off x="611560" y="260648"/>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1" lang="ja-JP" altLang="en-US" sz="4400" b="0" i="0" u="none" strike="noStrike" kern="1200" cap="none" spc="0" normalizeH="0" baseline="0" noProof="0" dirty="0" smtClean="0">
                <a:ln>
                  <a:noFill/>
                </a:ln>
                <a:solidFill>
                  <a:schemeClr val="tx1"/>
                </a:solidFill>
                <a:effectLst/>
                <a:uLnTx/>
                <a:uFillTx/>
                <a:latin typeface="+mj-lt"/>
                <a:ea typeface="+mj-ea"/>
                <a:cs typeface="+mj-cs"/>
              </a:rPr>
              <a:t>顧客参加型の顧客とはだれか？</a:t>
            </a:r>
            <a:endParaRPr kumimoji="1" lang="ja-JP" alt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37" name="正方形/長方形 36"/>
          <p:cNvSpPr/>
          <p:nvPr/>
        </p:nvSpPr>
        <p:spPr>
          <a:xfrm>
            <a:off x="915802" y="1589584"/>
            <a:ext cx="2207656" cy="369332"/>
          </a:xfrm>
          <a:prstGeom prst="rect">
            <a:avLst/>
          </a:prstGeom>
        </p:spPr>
        <p:txBody>
          <a:bodyPr wrap="none">
            <a:spAutoFit/>
          </a:bodyPr>
          <a:lstStyle/>
          <a:p>
            <a:r>
              <a:rPr lang="ja-JP" altLang="en-US" dirty="0" smtClean="0"/>
              <a:t>顧客</a:t>
            </a:r>
            <a:r>
              <a:rPr lang="ja-JP" altLang="en-US" dirty="0" smtClean="0"/>
              <a:t>＝一般人と連想</a:t>
            </a:r>
            <a:endParaRPr lang="ja-JP" altLang="en-US" dirty="0"/>
          </a:p>
        </p:txBody>
      </p:sp>
      <p:sp>
        <p:nvSpPr>
          <p:cNvPr id="38" name="テキスト ボックス 37"/>
          <p:cNvSpPr txBox="1"/>
          <p:nvPr/>
        </p:nvSpPr>
        <p:spPr>
          <a:xfrm>
            <a:off x="316900" y="2289066"/>
            <a:ext cx="8640959" cy="707886"/>
          </a:xfrm>
          <a:prstGeom prst="rect">
            <a:avLst/>
          </a:prstGeom>
          <a:noFill/>
          <a:ln>
            <a:noFill/>
          </a:ln>
        </p:spPr>
        <p:txBody>
          <a:bodyPr wrap="square" rtlCol="0">
            <a:spAutoFit/>
          </a:bodyPr>
          <a:lstStyle/>
          <a:p>
            <a:pPr algn="ctr"/>
            <a:r>
              <a:rPr kumimoji="1" lang="ja-JP" altLang="en-US" sz="2000" dirty="0"/>
              <a:t>一般人とは</a:t>
            </a:r>
            <a:r>
              <a:rPr lang="ja-JP" altLang="en-US" sz="2000" dirty="0"/>
              <a:t>特別の身分や地位をもたない人</a:t>
            </a:r>
            <a:r>
              <a:rPr lang="ja-JP" altLang="en-US" sz="2000" dirty="0" smtClean="0"/>
              <a:t>。</a:t>
            </a:r>
            <a:endParaRPr lang="en-US" altLang="ja-JP" sz="2000" dirty="0" smtClean="0"/>
          </a:p>
          <a:p>
            <a:pPr algn="ctr"/>
            <a:r>
              <a:rPr lang="ja-JP" altLang="en-US" sz="2000" dirty="0" smtClean="0"/>
              <a:t>また</a:t>
            </a:r>
            <a:r>
              <a:rPr lang="ja-JP" altLang="en-US" sz="2000" dirty="0"/>
              <a:t>、あることに特別の関係がない人。</a:t>
            </a:r>
            <a:r>
              <a:rPr lang="ja-JP" altLang="en-US" sz="1600" dirty="0"/>
              <a:t>（デジタル大辞泉）</a:t>
            </a:r>
            <a:endParaRPr kumimoji="1" lang="ja-JP" altLang="en-US" sz="1600" dirty="0"/>
          </a:p>
        </p:txBody>
      </p:sp>
      <p:sp>
        <p:nvSpPr>
          <p:cNvPr id="2" name="雲形吹き出し 1"/>
          <p:cNvSpPr/>
          <p:nvPr/>
        </p:nvSpPr>
        <p:spPr>
          <a:xfrm>
            <a:off x="377684" y="1414210"/>
            <a:ext cx="3895060" cy="720080"/>
          </a:xfrm>
          <a:prstGeom prst="cloudCallout">
            <a:avLst>
              <a:gd name="adj1" fmla="val -55069"/>
              <a:gd name="adj2" fmla="val 51918"/>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62937350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「顧客参加型」の事例</a:t>
            </a:r>
            <a:endParaRPr kumimoji="1" lang="ja-JP" altLang="en-US" dirty="0"/>
          </a:p>
        </p:txBody>
      </p:sp>
      <p:sp>
        <p:nvSpPr>
          <p:cNvPr id="4" name="スライド番号プレースホルダー 3"/>
          <p:cNvSpPr>
            <a:spLocks noGrp="1"/>
          </p:cNvSpPr>
          <p:nvPr>
            <p:ph type="sldNum" sz="quarter" idx="12"/>
          </p:nvPr>
        </p:nvSpPr>
        <p:spPr>
          <a:xfrm>
            <a:off x="7010400" y="6492875"/>
            <a:ext cx="2133600" cy="365125"/>
          </a:xfrm>
        </p:spPr>
        <p:txBody>
          <a:bodyPr/>
          <a:lstStyle/>
          <a:p>
            <a:fld id="{2D6E0203-098D-4630-A30A-39CC9ACA3C64}" type="slidenum">
              <a:rPr kumimoji="1" lang="ja-JP" altLang="en-US" sz="2400" b="1" smtClean="0">
                <a:solidFill>
                  <a:schemeClr val="tx1"/>
                </a:solidFill>
              </a:rPr>
              <a:pPr/>
              <a:t>16</a:t>
            </a:fld>
            <a:endParaRPr kumimoji="1" lang="ja-JP" altLang="en-US" b="1" dirty="0">
              <a:solidFill>
                <a:schemeClr val="tx1"/>
              </a:solidFill>
            </a:endParaRPr>
          </a:p>
        </p:txBody>
      </p:sp>
      <p:cxnSp>
        <p:nvCxnSpPr>
          <p:cNvPr id="5" name="直線コネクタ 4"/>
          <p:cNvCxnSpPr/>
          <p:nvPr/>
        </p:nvCxnSpPr>
        <p:spPr>
          <a:xfrm>
            <a:off x="0" y="1268760"/>
            <a:ext cx="9144000" cy="0"/>
          </a:xfrm>
          <a:prstGeom prst="line">
            <a:avLst/>
          </a:prstGeom>
          <a:ln w="76200">
            <a:solidFill>
              <a:schemeClr val="accent1">
                <a:lumMod val="60000"/>
                <a:lumOff val="40000"/>
              </a:schemeClr>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
        <p:nvSpPr>
          <p:cNvPr id="6" name="正方形/長方形 5"/>
          <p:cNvSpPr/>
          <p:nvPr/>
        </p:nvSpPr>
        <p:spPr>
          <a:xfrm>
            <a:off x="0" y="0"/>
            <a:ext cx="2483768" cy="548680"/>
          </a:xfrm>
          <a:prstGeom prst="rect">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smtClean="0">
                <a:solidFill>
                  <a:schemeClr val="bg1"/>
                </a:solidFill>
              </a:rPr>
              <a:t>研究</a:t>
            </a:r>
            <a:r>
              <a:rPr lang="ja-JP" altLang="en-US" sz="3200" dirty="0">
                <a:solidFill>
                  <a:schemeClr val="bg1"/>
                </a:solidFill>
              </a:rPr>
              <a:t>目</a:t>
            </a:r>
            <a:r>
              <a:rPr lang="ja-JP" altLang="en-US" sz="3200">
                <a:solidFill>
                  <a:schemeClr val="bg1"/>
                </a:solidFill>
              </a:rPr>
              <a:t>的</a:t>
            </a:r>
            <a:endParaRPr kumimoji="1" lang="ja-JP" altLang="en-US" sz="3200" dirty="0">
              <a:solidFill>
                <a:schemeClr val="bg1"/>
              </a:solidFill>
            </a:endParaRPr>
          </a:p>
        </p:txBody>
      </p:sp>
      <p:pic>
        <p:nvPicPr>
          <p:cNvPr id="1030"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2996952"/>
            <a:ext cx="2899021" cy="15049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4" cstate="print">
            <a:extLst>
              <a:ext uri="{BEBA8EAE-BF5A-486C-A8C5-ECC9F3942E4B}">
                <a14:imgProps xmlns:a14="http://schemas.microsoft.com/office/drawing/2010/main">
                  <a14:imgLayer r:embed="rId5">
                    <a14:imgEffect>
                      <a14:backgroundRemoval t="200" b="99100" l="9700" r="90000">
                        <a14:foregroundMark x1="36500" y1="9200" x2="36500" y2="9200"/>
                        <a14:foregroundMark x1="45600" y1="8800" x2="45600" y2="8800"/>
                        <a14:foregroundMark x1="51900" y1="8400" x2="51900" y2="8400"/>
                        <a14:foregroundMark x1="60200" y1="8400" x2="60200" y2="8400"/>
                        <a14:foregroundMark x1="64900" y1="8400" x2="64900" y2="8400"/>
                        <a14:foregroundMark x1="68500" y1="8400" x2="68500" y2="8400"/>
                        <a14:foregroundMark x1="70400" y1="8400" x2="70400" y2="8400"/>
                        <a14:foregroundMark x1="72400" y1="8400" x2="72400" y2="8400"/>
                        <a14:foregroundMark x1="72400" y1="24200" x2="72400" y2="24200"/>
                        <a14:foregroundMark x1="71600" y1="26600" x2="71600" y2="28500"/>
                        <a14:foregroundMark x1="71200" y1="28200" x2="71200" y2="28200"/>
                        <a14:foregroundMark x1="35000" y1="4900" x2="35000" y2="4900"/>
                        <a14:foregroundMark x1="30600" y1="5300" x2="30600" y2="5300"/>
                        <a14:foregroundMark x1="29400" y1="6500" x2="30200" y2="8400"/>
                        <a14:foregroundMark x1="30600" y1="10400" x2="30600" y2="10400"/>
                        <a14:foregroundMark x1="32200" y1="8800" x2="32200" y2="8800"/>
                        <a14:foregroundMark x1="36100" y1="5300" x2="36100" y2="5300"/>
                        <a14:foregroundMark x1="38900" y1="4500" x2="38900" y2="4500"/>
                        <a14:foregroundMark x1="40100" y1="4500" x2="41300" y2="4500"/>
                        <a14:foregroundMark x1="44400" y1="4500" x2="44400" y2="4500"/>
                        <a14:foregroundMark x1="45200" y1="4100" x2="46800" y2="4100"/>
                        <a14:foregroundMark x1="47200" y1="4100" x2="47200" y2="4100"/>
                        <a14:foregroundMark x1="49900" y1="4100" x2="49900" y2="4100"/>
                        <a14:foregroundMark x1="51900" y1="3700" x2="51900" y2="3700"/>
                        <a14:foregroundMark x1="53900" y1="3700" x2="55100" y2="3700"/>
                        <a14:foregroundMark x1="56600" y1="3700" x2="56600" y2="3700"/>
                        <a14:foregroundMark x1="59000" y1="3700" x2="59000" y2="3700"/>
                        <a14:foregroundMark x1="61400" y1="3700" x2="61400" y2="3700"/>
                        <a14:foregroundMark x1="62500" y1="3700" x2="62500" y2="3700"/>
                        <a14:foregroundMark x1="64100" y1="3700" x2="64100" y2="3700"/>
                        <a14:foregroundMark x1="71200" y1="13200" x2="71200" y2="13200"/>
                        <a14:foregroundMark x1="67300" y1="5300" x2="67300" y2="5300"/>
                        <a14:foregroundMark x1="70000" y1="5300" x2="70000" y2="5300"/>
                        <a14:foregroundMark x1="71200" y1="4900" x2="71200" y2="4900"/>
                        <a14:foregroundMark x1="66900" y1="3300" x2="66900" y2="3300"/>
                        <a14:foregroundMark x1="71600" y1="3300" x2="71600" y2="3300"/>
                        <a14:foregroundMark x1="72800" y1="3700" x2="72800" y2="3700"/>
                        <a14:foregroundMark x1="68900" y1="1700" x2="68900" y2="1700"/>
                        <a14:foregroundMark x1="37700" y1="1400" x2="37700" y2="1400"/>
                        <a14:foregroundMark x1="34600" y1="2500" x2="34600" y2="2500"/>
                        <a14:foregroundMark x1="31400" y1="2900" x2="31400" y2="2900"/>
                        <a14:foregroundMark x1="29800" y1="2900" x2="29800" y2="2900"/>
                        <a14:foregroundMark x1="28700" y1="2900" x2="28700" y2="2900"/>
                      </a14:backgroundRemoval>
                    </a14:imgEffect>
                  </a14:imgLayer>
                </a14:imgProps>
              </a:ext>
              <a:ext uri="{28A0092B-C50C-407E-A947-70E740481C1C}">
                <a14:useLocalDpi xmlns:a14="http://schemas.microsoft.com/office/drawing/2010/main" val="0"/>
              </a:ext>
            </a:extLst>
          </a:blip>
          <a:srcRect/>
          <a:stretch>
            <a:fillRect/>
          </a:stretch>
        </p:blipFill>
        <p:spPr bwMode="auto">
          <a:xfrm>
            <a:off x="-38050" y="3114899"/>
            <a:ext cx="1907704" cy="13997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051720" y="2780928"/>
            <a:ext cx="1460493" cy="18817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4" name="Picture 10"/>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r="50000"/>
          <a:stretch/>
        </p:blipFill>
        <p:spPr bwMode="auto">
          <a:xfrm>
            <a:off x="6876256" y="2674057"/>
            <a:ext cx="2076245" cy="17708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円/楕円 6"/>
          <p:cNvSpPr/>
          <p:nvPr/>
        </p:nvSpPr>
        <p:spPr>
          <a:xfrm>
            <a:off x="357486" y="4101981"/>
            <a:ext cx="558316" cy="288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9" name="直線コネクタ 8"/>
          <p:cNvCxnSpPr/>
          <p:nvPr/>
        </p:nvCxnSpPr>
        <p:spPr>
          <a:xfrm>
            <a:off x="702946" y="2470017"/>
            <a:ext cx="0" cy="163196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テキスト ボックス 10"/>
          <p:cNvSpPr txBox="1"/>
          <p:nvPr/>
        </p:nvSpPr>
        <p:spPr>
          <a:xfrm>
            <a:off x="-6374" y="1834876"/>
            <a:ext cx="1872208" cy="646331"/>
          </a:xfrm>
          <a:prstGeom prst="rect">
            <a:avLst/>
          </a:prstGeom>
          <a:noFill/>
        </p:spPr>
        <p:txBody>
          <a:bodyPr wrap="square" rtlCol="0">
            <a:spAutoFit/>
          </a:bodyPr>
          <a:lstStyle/>
          <a:p>
            <a:r>
              <a:rPr kumimoji="1" lang="ja-JP" altLang="en-US" dirty="0" smtClean="0"/>
              <a:t>大学生と作ったスイーツ系飲料</a:t>
            </a:r>
            <a:endParaRPr kumimoji="1" lang="ja-JP" altLang="en-US" dirty="0"/>
          </a:p>
        </p:txBody>
      </p:sp>
      <p:sp>
        <p:nvSpPr>
          <p:cNvPr id="12" name="正方形/長方形 11"/>
          <p:cNvSpPr/>
          <p:nvPr/>
        </p:nvSpPr>
        <p:spPr>
          <a:xfrm>
            <a:off x="32223" y="1821776"/>
            <a:ext cx="1656184" cy="648241"/>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円/楕円 12"/>
          <p:cNvSpPr/>
          <p:nvPr/>
        </p:nvSpPr>
        <p:spPr>
          <a:xfrm>
            <a:off x="2169898" y="2636912"/>
            <a:ext cx="1224136" cy="44237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a:off x="1802420" y="1788857"/>
            <a:ext cx="1882375" cy="646331"/>
          </a:xfrm>
          <a:prstGeom prst="rect">
            <a:avLst/>
          </a:prstGeom>
          <a:noFill/>
        </p:spPr>
        <p:txBody>
          <a:bodyPr wrap="square" rtlCol="0">
            <a:spAutoFit/>
          </a:bodyPr>
          <a:lstStyle/>
          <a:p>
            <a:pPr algn="ctr"/>
            <a:r>
              <a:rPr kumimoji="1" lang="ja-JP" altLang="en-US" dirty="0" smtClean="0"/>
              <a:t>椙山女学園大学プロデュー</a:t>
            </a:r>
            <a:r>
              <a:rPr lang="ja-JP" altLang="en-US" dirty="0"/>
              <a:t>ス</a:t>
            </a:r>
            <a:r>
              <a:rPr kumimoji="1" lang="ja-JP" altLang="en-US" dirty="0" smtClean="0"/>
              <a:t>企画</a:t>
            </a:r>
            <a:endParaRPr kumimoji="1" lang="ja-JP" altLang="en-US" dirty="0"/>
          </a:p>
        </p:txBody>
      </p:sp>
      <p:cxnSp>
        <p:nvCxnSpPr>
          <p:cNvPr id="24" name="直線コネクタ 23"/>
          <p:cNvCxnSpPr/>
          <p:nvPr/>
        </p:nvCxnSpPr>
        <p:spPr>
          <a:xfrm>
            <a:off x="2763999" y="2420888"/>
            <a:ext cx="0" cy="21602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15" name="正方形/長方形 14"/>
          <p:cNvSpPr/>
          <p:nvPr/>
        </p:nvSpPr>
        <p:spPr>
          <a:xfrm>
            <a:off x="1907704" y="1788857"/>
            <a:ext cx="1845195" cy="646331"/>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円/楕円 25"/>
          <p:cNvSpPr/>
          <p:nvPr/>
        </p:nvSpPr>
        <p:spPr>
          <a:xfrm>
            <a:off x="3707904" y="3424006"/>
            <a:ext cx="1224136" cy="44237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7" name="直線コネクタ 26"/>
          <p:cNvCxnSpPr/>
          <p:nvPr/>
        </p:nvCxnSpPr>
        <p:spPr>
          <a:xfrm>
            <a:off x="4572000" y="2391397"/>
            <a:ext cx="0" cy="1037603"/>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9" name="テキスト ボックス 28"/>
          <p:cNvSpPr txBox="1"/>
          <p:nvPr/>
        </p:nvSpPr>
        <p:spPr>
          <a:xfrm>
            <a:off x="3923926" y="2022065"/>
            <a:ext cx="2755007" cy="369332"/>
          </a:xfrm>
          <a:prstGeom prst="rect">
            <a:avLst/>
          </a:prstGeom>
          <a:noFill/>
        </p:spPr>
        <p:txBody>
          <a:bodyPr wrap="square" rtlCol="0">
            <a:spAutoFit/>
          </a:bodyPr>
          <a:lstStyle/>
          <a:p>
            <a:r>
              <a:rPr kumimoji="1" lang="ja-JP" altLang="en-US" dirty="0" smtClean="0"/>
              <a:t>読モの声から</a:t>
            </a:r>
            <a:r>
              <a:rPr lang="ja-JP" altLang="en-US" dirty="0" smtClean="0"/>
              <a:t>生まれました</a:t>
            </a:r>
            <a:endParaRPr kumimoji="1" lang="ja-JP" altLang="en-US" dirty="0"/>
          </a:p>
        </p:txBody>
      </p:sp>
      <p:sp>
        <p:nvSpPr>
          <p:cNvPr id="17" name="正方形/長方形 16"/>
          <p:cNvSpPr/>
          <p:nvPr/>
        </p:nvSpPr>
        <p:spPr>
          <a:xfrm>
            <a:off x="3923925" y="2005902"/>
            <a:ext cx="2755007" cy="385496"/>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円/楕円 31"/>
          <p:cNvSpPr/>
          <p:nvPr/>
        </p:nvSpPr>
        <p:spPr>
          <a:xfrm>
            <a:off x="7380312" y="2725119"/>
            <a:ext cx="1224136" cy="27183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3" name="直線コネクタ 32"/>
          <p:cNvCxnSpPr/>
          <p:nvPr/>
        </p:nvCxnSpPr>
        <p:spPr>
          <a:xfrm flipH="1">
            <a:off x="7884368" y="2273830"/>
            <a:ext cx="30010" cy="451289"/>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35" name="テキスト ボックス 34"/>
          <p:cNvSpPr txBox="1"/>
          <p:nvPr/>
        </p:nvSpPr>
        <p:spPr>
          <a:xfrm>
            <a:off x="6973190" y="1698900"/>
            <a:ext cx="1882375" cy="646331"/>
          </a:xfrm>
          <a:prstGeom prst="rect">
            <a:avLst/>
          </a:prstGeom>
          <a:noFill/>
        </p:spPr>
        <p:txBody>
          <a:bodyPr wrap="square" rtlCol="0">
            <a:spAutoFit/>
          </a:bodyPr>
          <a:lstStyle/>
          <a:p>
            <a:pPr algn="ctr"/>
            <a:r>
              <a:rPr kumimoji="1" lang="ja-JP" altLang="en-US" dirty="0" smtClean="0"/>
              <a:t>女子大生が</a:t>
            </a:r>
            <a:endParaRPr kumimoji="1" lang="en-US" altLang="ja-JP" dirty="0" smtClean="0"/>
          </a:p>
          <a:p>
            <a:pPr algn="ctr"/>
            <a:r>
              <a:rPr kumimoji="1" lang="ja-JP" altLang="en-US" dirty="0" smtClean="0"/>
              <a:t>考えた</a:t>
            </a:r>
            <a:endParaRPr kumimoji="1" lang="ja-JP" altLang="en-US" dirty="0"/>
          </a:p>
        </p:txBody>
      </p:sp>
      <p:sp>
        <p:nvSpPr>
          <p:cNvPr id="19" name="正方形/長方形 18"/>
          <p:cNvSpPr/>
          <p:nvPr/>
        </p:nvSpPr>
        <p:spPr>
          <a:xfrm>
            <a:off x="7236296" y="1645591"/>
            <a:ext cx="1296144" cy="628239"/>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p:cNvSpPr txBox="1"/>
          <p:nvPr/>
        </p:nvSpPr>
        <p:spPr>
          <a:xfrm>
            <a:off x="251520" y="5301208"/>
            <a:ext cx="8604045" cy="830997"/>
          </a:xfrm>
          <a:prstGeom prst="rect">
            <a:avLst/>
          </a:prstGeom>
          <a:noFill/>
        </p:spPr>
        <p:txBody>
          <a:bodyPr wrap="square" rtlCol="0">
            <a:spAutoFit/>
          </a:bodyPr>
          <a:lstStyle/>
          <a:p>
            <a:r>
              <a:rPr kumimoji="1" lang="ja-JP" altLang="en-US" sz="2400" dirty="0"/>
              <a:t>「顧客参加型」の事例をみていくと「顧客」に当てはまるのか、疑問が生まれる</a:t>
            </a:r>
            <a:r>
              <a:rPr lang="ja-JP" altLang="en-US" sz="2400" dirty="0"/>
              <a:t>製品開発の事例</a:t>
            </a:r>
            <a:r>
              <a:rPr lang="ja-JP" altLang="en-US" sz="2400"/>
              <a:t>が</a:t>
            </a:r>
            <a:r>
              <a:rPr kumimoji="1" lang="ja-JP" altLang="en-US" sz="2400"/>
              <a:t>出て</a:t>
            </a:r>
            <a:r>
              <a:rPr lang="ja-JP" altLang="en-US" sz="2400" smtClean="0"/>
              <a:t>くる</a:t>
            </a:r>
            <a:r>
              <a:rPr kumimoji="1" lang="ja-JP" altLang="en-US" sz="2400" smtClean="0"/>
              <a:t>。</a:t>
            </a:r>
            <a:endParaRPr kumimoji="1" lang="ja-JP" altLang="en-US" sz="2400" dirty="0"/>
          </a:p>
        </p:txBody>
      </p:sp>
      <p:sp>
        <p:nvSpPr>
          <p:cNvPr id="25" name="正方形/長方形 24"/>
          <p:cNvSpPr/>
          <p:nvPr/>
        </p:nvSpPr>
        <p:spPr>
          <a:xfrm>
            <a:off x="251520" y="5301208"/>
            <a:ext cx="8604045" cy="830997"/>
          </a:xfrm>
          <a:prstGeom prst="rect">
            <a:avLst/>
          </a:prstGeom>
          <a:noFill/>
          <a:ln w="38100">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6293735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疑問に思った</a:t>
            </a:r>
            <a:r>
              <a:rPr lang="ja-JP" altLang="en-US" dirty="0"/>
              <a:t>製品</a:t>
            </a:r>
            <a:endParaRPr kumimoji="1" lang="ja-JP" altLang="en-US" dirty="0"/>
          </a:p>
        </p:txBody>
      </p:sp>
      <p:sp>
        <p:nvSpPr>
          <p:cNvPr id="4" name="スライド番号プレースホルダー 3"/>
          <p:cNvSpPr>
            <a:spLocks noGrp="1"/>
          </p:cNvSpPr>
          <p:nvPr>
            <p:ph type="sldNum" sz="quarter" idx="12"/>
          </p:nvPr>
        </p:nvSpPr>
        <p:spPr>
          <a:xfrm>
            <a:off x="7010400" y="6492875"/>
            <a:ext cx="2133600" cy="365125"/>
          </a:xfrm>
        </p:spPr>
        <p:txBody>
          <a:bodyPr/>
          <a:lstStyle/>
          <a:p>
            <a:fld id="{2D6E0203-098D-4630-A30A-39CC9ACA3C64}" type="slidenum">
              <a:rPr lang="ja-JP" altLang="en-US" sz="2400" b="1" smtClean="0">
                <a:solidFill>
                  <a:schemeClr val="tx1"/>
                </a:solidFill>
              </a:rPr>
              <a:pPr/>
              <a:t>17</a:t>
            </a:fld>
            <a:endParaRPr lang="ja-JP" altLang="en-US" sz="2400" b="1" dirty="0">
              <a:solidFill>
                <a:schemeClr val="tx1"/>
              </a:solidFill>
            </a:endParaRPr>
          </a:p>
        </p:txBody>
      </p:sp>
      <p:cxnSp>
        <p:nvCxnSpPr>
          <p:cNvPr id="5" name="直線コネクタ 4"/>
          <p:cNvCxnSpPr/>
          <p:nvPr/>
        </p:nvCxnSpPr>
        <p:spPr>
          <a:xfrm>
            <a:off x="0" y="1268760"/>
            <a:ext cx="9144000" cy="0"/>
          </a:xfrm>
          <a:prstGeom prst="line">
            <a:avLst/>
          </a:prstGeom>
          <a:ln w="76200">
            <a:solidFill>
              <a:schemeClr val="accent1">
                <a:lumMod val="60000"/>
                <a:lumOff val="40000"/>
              </a:schemeClr>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
        <p:nvSpPr>
          <p:cNvPr id="6" name="正方形/長方形 5"/>
          <p:cNvSpPr/>
          <p:nvPr/>
        </p:nvSpPr>
        <p:spPr>
          <a:xfrm>
            <a:off x="0" y="0"/>
            <a:ext cx="2483768" cy="548680"/>
          </a:xfrm>
          <a:prstGeom prst="rect">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smtClean="0">
                <a:solidFill>
                  <a:prstClr val="white"/>
                </a:solidFill>
              </a:rPr>
              <a:t>研究</a:t>
            </a:r>
            <a:r>
              <a:rPr lang="ja-JP" altLang="en-US" sz="3200" dirty="0">
                <a:solidFill>
                  <a:prstClr val="white"/>
                </a:solidFill>
              </a:rPr>
              <a:t>目</a:t>
            </a:r>
            <a:r>
              <a:rPr lang="ja-JP" altLang="en-US" sz="3200">
                <a:solidFill>
                  <a:prstClr val="white"/>
                </a:solidFill>
              </a:rPr>
              <a:t>的</a:t>
            </a:r>
            <a:endParaRPr lang="ja-JP" altLang="en-US" sz="3200" dirty="0">
              <a:solidFill>
                <a:prstClr val="white"/>
              </a:solidFill>
            </a:endParaRPr>
          </a:p>
        </p:txBody>
      </p:sp>
      <p:sp>
        <p:nvSpPr>
          <p:cNvPr id="14" name="正方形/長方形 13"/>
          <p:cNvSpPr/>
          <p:nvPr/>
        </p:nvSpPr>
        <p:spPr>
          <a:xfrm>
            <a:off x="251520" y="5373216"/>
            <a:ext cx="8640960" cy="936104"/>
          </a:xfrm>
          <a:prstGeom prst="rect">
            <a:avLst/>
          </a:prstGeom>
          <a:no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15" name="テキスト ボックス 14"/>
          <p:cNvSpPr txBox="1"/>
          <p:nvPr/>
        </p:nvSpPr>
        <p:spPr>
          <a:xfrm>
            <a:off x="251520" y="5476388"/>
            <a:ext cx="8640960" cy="830997"/>
          </a:xfrm>
          <a:prstGeom prst="rect">
            <a:avLst/>
          </a:prstGeom>
          <a:noFill/>
        </p:spPr>
        <p:txBody>
          <a:bodyPr wrap="square" rtlCol="0">
            <a:spAutoFit/>
          </a:bodyPr>
          <a:lstStyle/>
          <a:p>
            <a:r>
              <a:rPr lang="ja-JP" altLang="en-US" sz="2400" dirty="0" smtClean="0">
                <a:solidFill>
                  <a:prstClr val="black"/>
                </a:solidFill>
              </a:rPr>
              <a:t>専門性や知名度が高そうな</a:t>
            </a:r>
            <a:r>
              <a:rPr lang="ja-JP" altLang="en-US" sz="2400" dirty="0">
                <a:solidFill>
                  <a:prstClr val="black"/>
                </a:solidFill>
              </a:rPr>
              <a:t>読者</a:t>
            </a:r>
            <a:r>
              <a:rPr lang="ja-JP" altLang="en-US" sz="2400" dirty="0" smtClean="0">
                <a:solidFill>
                  <a:prstClr val="black"/>
                </a:solidFill>
              </a:rPr>
              <a:t>モデルを</a:t>
            </a:r>
            <a:r>
              <a:rPr lang="ja-JP" altLang="en-US" sz="2400" dirty="0">
                <a:solidFill>
                  <a:prstClr val="black"/>
                </a:solidFill>
              </a:rPr>
              <a:t>他の</a:t>
            </a:r>
            <a:r>
              <a:rPr lang="ja-JP" altLang="en-US" sz="2400" dirty="0" smtClean="0">
                <a:solidFill>
                  <a:prstClr val="black"/>
                </a:solidFill>
              </a:rPr>
              <a:t>一般人と、ひとくくりに</a:t>
            </a:r>
            <a:r>
              <a:rPr lang="ja-JP" altLang="en-US" sz="2400" dirty="0">
                <a:solidFill>
                  <a:prstClr val="black"/>
                </a:solidFill>
              </a:rPr>
              <a:t>「顧客</a:t>
            </a:r>
            <a:r>
              <a:rPr lang="ja-JP" altLang="en-US" sz="2400" dirty="0" smtClean="0">
                <a:solidFill>
                  <a:prstClr val="black"/>
                </a:solidFill>
              </a:rPr>
              <a:t>」と呼んでも良いのだろうか？</a:t>
            </a:r>
            <a:endParaRPr lang="ja-JP" altLang="en-US" sz="2400" dirty="0">
              <a:solidFill>
                <a:prstClr val="black"/>
              </a:solidFill>
            </a:endParaRPr>
          </a:p>
        </p:txBody>
      </p:sp>
      <p:pic>
        <p:nvPicPr>
          <p:cNvPr id="18"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1520" y="1790818"/>
            <a:ext cx="4011244" cy="28443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右矢印 18"/>
          <p:cNvSpPr/>
          <p:nvPr/>
        </p:nvSpPr>
        <p:spPr>
          <a:xfrm>
            <a:off x="4357539" y="2907225"/>
            <a:ext cx="817240" cy="900671"/>
          </a:xfrm>
          <a:prstGeom prst="rightArrow">
            <a:avLst/>
          </a:prstGeom>
          <a:solidFill>
            <a:srgbClr val="CCEC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20" name="テキスト ボックス 19"/>
          <p:cNvSpPr txBox="1"/>
          <p:nvPr/>
        </p:nvSpPr>
        <p:spPr>
          <a:xfrm>
            <a:off x="5094437" y="1800740"/>
            <a:ext cx="3942059" cy="3031599"/>
          </a:xfrm>
          <a:prstGeom prst="rect">
            <a:avLst/>
          </a:prstGeom>
          <a:noFill/>
        </p:spPr>
        <p:txBody>
          <a:bodyPr wrap="square" rtlCol="0">
            <a:spAutoFit/>
          </a:bodyPr>
          <a:lstStyle/>
          <a:p>
            <a:r>
              <a:rPr lang="ja-JP" altLang="en-US" sz="2200" dirty="0" smtClean="0">
                <a:solidFill>
                  <a:prstClr val="black"/>
                </a:solidFill>
              </a:rPr>
              <a:t>一般人に</a:t>
            </a:r>
            <a:r>
              <a:rPr lang="ja-JP" altLang="en-US" sz="2200" dirty="0" smtClean="0">
                <a:solidFill>
                  <a:prstClr val="black"/>
                </a:solidFill>
              </a:rPr>
              <a:t>比べ・・・</a:t>
            </a:r>
            <a:endParaRPr lang="en-US" altLang="ja-JP" sz="2200" dirty="0" smtClean="0">
              <a:solidFill>
                <a:prstClr val="black"/>
              </a:solidFill>
            </a:endParaRPr>
          </a:p>
          <a:p>
            <a:endParaRPr lang="en-US" altLang="ja-JP" sz="2200" dirty="0" smtClean="0">
              <a:solidFill>
                <a:prstClr val="black"/>
              </a:solidFill>
            </a:endParaRPr>
          </a:p>
          <a:p>
            <a:r>
              <a:rPr lang="ja-JP" altLang="en-US" sz="2200" u="sng" dirty="0" smtClean="0">
                <a:solidFill>
                  <a:prstClr val="black"/>
                </a:solidFill>
              </a:rPr>
              <a:t>ファッション</a:t>
            </a:r>
            <a:r>
              <a:rPr lang="ja-JP" altLang="en-US" sz="2200" u="sng" dirty="0">
                <a:solidFill>
                  <a:prstClr val="black"/>
                </a:solidFill>
              </a:rPr>
              <a:t>に</a:t>
            </a:r>
            <a:r>
              <a:rPr lang="ja-JP" altLang="en-US" sz="2200" u="sng" dirty="0" smtClean="0">
                <a:solidFill>
                  <a:prstClr val="black"/>
                </a:solidFill>
              </a:rPr>
              <a:t>対する知識が</a:t>
            </a:r>
            <a:endParaRPr lang="en-US" altLang="ja-JP" sz="2200" u="sng" dirty="0" smtClean="0">
              <a:solidFill>
                <a:prstClr val="black"/>
              </a:solidFill>
            </a:endParaRPr>
          </a:p>
          <a:p>
            <a:r>
              <a:rPr lang="ja-JP" altLang="en-US" sz="2200" u="sng" dirty="0" smtClean="0">
                <a:solidFill>
                  <a:prstClr val="black"/>
                </a:solidFill>
              </a:rPr>
              <a:t>高い＝</a:t>
            </a:r>
            <a:r>
              <a:rPr lang="ja-JP" altLang="en-US" sz="2200" u="sng" dirty="0" smtClean="0">
                <a:solidFill>
                  <a:srgbClr val="FF0000"/>
                </a:solidFill>
              </a:rPr>
              <a:t>専門性</a:t>
            </a:r>
            <a:endParaRPr lang="en-US" altLang="ja-JP" sz="2200" u="sng" dirty="0" smtClean="0">
              <a:solidFill>
                <a:srgbClr val="FF0000"/>
              </a:solidFill>
            </a:endParaRPr>
          </a:p>
          <a:p>
            <a:endParaRPr lang="en-US" altLang="ja-JP" sz="2200" dirty="0">
              <a:solidFill>
                <a:prstClr val="black"/>
              </a:solidFill>
            </a:endParaRPr>
          </a:p>
          <a:p>
            <a:pPr>
              <a:spcBef>
                <a:spcPts val="600"/>
              </a:spcBef>
              <a:spcAft>
                <a:spcPts val="1200"/>
              </a:spcAft>
            </a:pPr>
            <a:r>
              <a:rPr lang="ja-JP" altLang="en-US" sz="2000" u="sng" dirty="0" smtClean="0">
                <a:solidFill>
                  <a:prstClr val="black"/>
                </a:solidFill>
              </a:rPr>
              <a:t>雑</a:t>
            </a:r>
            <a:r>
              <a:rPr lang="ja-JP" altLang="en-US" sz="2200" u="sng" dirty="0" smtClean="0">
                <a:solidFill>
                  <a:prstClr val="black"/>
                </a:solidFill>
              </a:rPr>
              <a:t>誌</a:t>
            </a:r>
            <a:r>
              <a:rPr lang="ja-JP" altLang="en-US" sz="2200" u="sng" dirty="0">
                <a:solidFill>
                  <a:prstClr val="black"/>
                </a:solidFill>
              </a:rPr>
              <a:t>に出て</a:t>
            </a:r>
            <a:r>
              <a:rPr lang="ja-JP" altLang="en-US" sz="2200" u="sng" dirty="0" smtClean="0">
                <a:solidFill>
                  <a:prstClr val="black"/>
                </a:solidFill>
              </a:rPr>
              <a:t>いる</a:t>
            </a:r>
            <a:r>
              <a:rPr lang="ja-JP" altLang="en-US" sz="2200" u="sng" dirty="0" smtClean="0">
                <a:solidFill>
                  <a:prstClr val="black"/>
                </a:solidFill>
              </a:rPr>
              <a:t>＝</a:t>
            </a:r>
            <a:r>
              <a:rPr lang="ja-JP" altLang="en-US" sz="2200" u="sng" dirty="0" smtClean="0">
                <a:solidFill>
                  <a:srgbClr val="FF0000"/>
                </a:solidFill>
              </a:rPr>
              <a:t>知名度がある</a:t>
            </a:r>
            <a:r>
              <a:rPr lang="ja-JP" altLang="en-US" sz="2200" dirty="0" smtClean="0"/>
              <a:t>と</a:t>
            </a:r>
            <a:r>
              <a:rPr lang="ja-JP" altLang="en-US" sz="2200" dirty="0"/>
              <a:t>いう</a:t>
            </a:r>
            <a:r>
              <a:rPr lang="ja-JP" altLang="en-US" sz="2200" dirty="0" smtClean="0"/>
              <a:t>イメージ</a:t>
            </a:r>
            <a:endParaRPr lang="en-US" altLang="ja-JP" sz="2200" dirty="0" smtClean="0"/>
          </a:p>
          <a:p>
            <a:pPr>
              <a:spcAft>
                <a:spcPts val="600"/>
              </a:spcAft>
            </a:pPr>
            <a:endParaRPr lang="en-US" altLang="ja-JP" sz="2200" u="sng" dirty="0">
              <a:solidFill>
                <a:srgbClr val="FF0000"/>
              </a:solidFill>
            </a:endParaRPr>
          </a:p>
        </p:txBody>
      </p:sp>
      <p:sp>
        <p:nvSpPr>
          <p:cNvPr id="3" name="円/楕円 2"/>
          <p:cNvSpPr/>
          <p:nvPr/>
        </p:nvSpPr>
        <p:spPr>
          <a:xfrm>
            <a:off x="323528" y="2636912"/>
            <a:ext cx="1296144" cy="720651"/>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420500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読者モデルとは</a:t>
            </a:r>
            <a:endParaRPr kumimoji="1" lang="ja-JP" altLang="en-US" dirty="0"/>
          </a:p>
        </p:txBody>
      </p:sp>
      <p:sp>
        <p:nvSpPr>
          <p:cNvPr id="4" name="スライド番号プレースホルダー 3"/>
          <p:cNvSpPr>
            <a:spLocks noGrp="1"/>
          </p:cNvSpPr>
          <p:nvPr>
            <p:ph type="sldNum" sz="quarter" idx="12"/>
          </p:nvPr>
        </p:nvSpPr>
        <p:spPr>
          <a:xfrm>
            <a:off x="7010400" y="6492875"/>
            <a:ext cx="2133600" cy="365125"/>
          </a:xfrm>
        </p:spPr>
        <p:txBody>
          <a:bodyPr/>
          <a:lstStyle/>
          <a:p>
            <a:fld id="{2D6E0203-098D-4630-A30A-39CC9ACA3C64}" type="slidenum">
              <a:rPr kumimoji="1" lang="ja-JP" altLang="en-US" sz="2400" b="1" smtClean="0">
                <a:solidFill>
                  <a:schemeClr val="tx1"/>
                </a:solidFill>
              </a:rPr>
              <a:pPr/>
              <a:t>18</a:t>
            </a:fld>
            <a:endParaRPr kumimoji="1" lang="ja-JP" altLang="en-US" sz="2400" b="1" dirty="0">
              <a:solidFill>
                <a:schemeClr val="tx1"/>
              </a:solidFill>
            </a:endParaRPr>
          </a:p>
        </p:txBody>
      </p:sp>
      <p:cxnSp>
        <p:nvCxnSpPr>
          <p:cNvPr id="5" name="直線コネクタ 4"/>
          <p:cNvCxnSpPr/>
          <p:nvPr/>
        </p:nvCxnSpPr>
        <p:spPr>
          <a:xfrm>
            <a:off x="0" y="1268760"/>
            <a:ext cx="9144000" cy="0"/>
          </a:xfrm>
          <a:prstGeom prst="line">
            <a:avLst/>
          </a:prstGeom>
          <a:ln w="76200">
            <a:solidFill>
              <a:schemeClr val="accent1">
                <a:lumMod val="60000"/>
                <a:lumOff val="40000"/>
              </a:schemeClr>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
        <p:nvSpPr>
          <p:cNvPr id="6" name="正方形/長方形 5"/>
          <p:cNvSpPr/>
          <p:nvPr/>
        </p:nvSpPr>
        <p:spPr>
          <a:xfrm>
            <a:off x="0" y="0"/>
            <a:ext cx="2483768" cy="548680"/>
          </a:xfrm>
          <a:prstGeom prst="rect">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smtClean="0">
                <a:solidFill>
                  <a:schemeClr val="bg1"/>
                </a:solidFill>
              </a:rPr>
              <a:t>研究</a:t>
            </a:r>
            <a:r>
              <a:rPr lang="ja-JP" altLang="en-US" sz="3200" dirty="0">
                <a:solidFill>
                  <a:schemeClr val="bg1"/>
                </a:solidFill>
              </a:rPr>
              <a:t>目</a:t>
            </a:r>
            <a:r>
              <a:rPr lang="ja-JP" altLang="en-US" sz="3200">
                <a:solidFill>
                  <a:schemeClr val="bg1"/>
                </a:solidFill>
              </a:rPr>
              <a:t>的</a:t>
            </a:r>
            <a:endParaRPr kumimoji="1" lang="ja-JP" altLang="en-US" sz="3200" dirty="0">
              <a:solidFill>
                <a:schemeClr val="bg1"/>
              </a:solidFill>
            </a:endParaRPr>
          </a:p>
        </p:txBody>
      </p:sp>
      <p:pic>
        <p:nvPicPr>
          <p:cNvPr id="3076"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3568" y="2012097"/>
            <a:ext cx="2952328" cy="25690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角丸四角形 7"/>
          <p:cNvSpPr/>
          <p:nvPr/>
        </p:nvSpPr>
        <p:spPr>
          <a:xfrm>
            <a:off x="4544785" y="2002174"/>
            <a:ext cx="3888432" cy="2578953"/>
          </a:xfrm>
          <a:prstGeom prst="roundRect">
            <a:avLst/>
          </a:prstGeom>
          <a:solidFill>
            <a:srgbClr val="CCEC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4572000" y="2348880"/>
            <a:ext cx="3960440" cy="2123658"/>
          </a:xfrm>
          <a:prstGeom prst="rect">
            <a:avLst/>
          </a:prstGeom>
          <a:noFill/>
        </p:spPr>
        <p:txBody>
          <a:bodyPr wrap="square" rtlCol="0">
            <a:spAutoFit/>
          </a:bodyPr>
          <a:lstStyle/>
          <a:p>
            <a:r>
              <a:rPr lang="ja-JP" altLang="ja-JP" sz="2200" dirty="0" smtClean="0"/>
              <a:t>ファッション</a:t>
            </a:r>
            <a:r>
              <a:rPr lang="ja-JP" altLang="ja-JP" sz="2200" dirty="0"/>
              <a:t>雑誌に登場</a:t>
            </a:r>
            <a:r>
              <a:rPr lang="ja-JP" altLang="ja-JP" sz="2200" dirty="0" smtClean="0"/>
              <a:t>する</a:t>
            </a:r>
            <a:endParaRPr lang="en-US" altLang="ja-JP" sz="2200" dirty="0" smtClean="0"/>
          </a:p>
          <a:p>
            <a:r>
              <a:rPr lang="ja-JP" altLang="ja-JP" sz="2200" dirty="0" smtClean="0"/>
              <a:t>ファッションモデル</a:t>
            </a:r>
            <a:r>
              <a:rPr lang="ja-JP" altLang="ja-JP" sz="2200" dirty="0"/>
              <a:t>のうち、 </a:t>
            </a:r>
            <a:endParaRPr lang="en-US" altLang="ja-JP" sz="2200" dirty="0" smtClean="0"/>
          </a:p>
          <a:p>
            <a:r>
              <a:rPr lang="ja-JP" altLang="ja-JP" sz="2200" dirty="0" smtClean="0"/>
              <a:t>女子</a:t>
            </a:r>
            <a:r>
              <a:rPr lang="ja-JP" altLang="ja-JP" sz="2200" dirty="0"/>
              <a:t>大生やOLなどの肩書き</a:t>
            </a:r>
            <a:r>
              <a:rPr lang="ja-JP" altLang="ja-JP" sz="2200" dirty="0" smtClean="0"/>
              <a:t>で</a:t>
            </a:r>
            <a:endParaRPr lang="en-US" altLang="ja-JP" sz="2200" dirty="0" smtClean="0"/>
          </a:p>
          <a:p>
            <a:r>
              <a:rPr lang="ja-JP" altLang="ja-JP" sz="2200" dirty="0" smtClean="0"/>
              <a:t>一般</a:t>
            </a:r>
            <a:r>
              <a:rPr lang="ja-JP" altLang="ja-JP" sz="2200" dirty="0"/>
              <a:t>読者として誌面に登場</a:t>
            </a:r>
            <a:r>
              <a:rPr lang="ja-JP" altLang="ja-JP" sz="2200" dirty="0" smtClean="0"/>
              <a:t>する</a:t>
            </a:r>
            <a:endParaRPr lang="en-US" altLang="ja-JP" sz="2200" dirty="0" smtClean="0"/>
          </a:p>
          <a:p>
            <a:r>
              <a:rPr lang="ja-JP" altLang="ja-JP" sz="2200" dirty="0" smtClean="0"/>
              <a:t>モデル</a:t>
            </a:r>
            <a:r>
              <a:rPr lang="ja-JP" altLang="ja-JP" sz="2200" dirty="0"/>
              <a:t>のことを言う</a:t>
            </a:r>
            <a:r>
              <a:rPr lang="ja-JP" altLang="ja-JP" sz="2200" dirty="0" smtClean="0"/>
              <a:t>。</a:t>
            </a:r>
            <a:endParaRPr lang="en-US" altLang="ja-JP" sz="2200" dirty="0" smtClean="0"/>
          </a:p>
          <a:p>
            <a:r>
              <a:rPr lang="en-US" altLang="ja-JP" sz="2200" dirty="0" smtClean="0"/>
              <a:t>(</a:t>
            </a:r>
            <a:r>
              <a:rPr lang="ja-JP" altLang="en-US" sz="2200" dirty="0" smtClean="0"/>
              <a:t>出典：</a:t>
            </a:r>
            <a:r>
              <a:rPr lang="en-US" altLang="ja-JP" sz="2200" dirty="0" smtClean="0"/>
              <a:t>X-Memory)</a:t>
            </a:r>
            <a:endParaRPr kumimoji="1" lang="ja-JP" altLang="en-US" sz="2200" dirty="0"/>
          </a:p>
        </p:txBody>
      </p:sp>
      <p:sp>
        <p:nvSpPr>
          <p:cNvPr id="14" name="正方形/長方形 13"/>
          <p:cNvSpPr/>
          <p:nvPr/>
        </p:nvSpPr>
        <p:spPr>
          <a:xfrm>
            <a:off x="242763" y="5383857"/>
            <a:ext cx="8604045" cy="1015474"/>
          </a:xfrm>
          <a:prstGeom prst="rect">
            <a:avLst/>
          </a:prstGeom>
          <a:noFill/>
          <a:ln w="28575">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p:cNvSpPr txBox="1"/>
          <p:nvPr/>
        </p:nvSpPr>
        <p:spPr>
          <a:xfrm>
            <a:off x="242764" y="5414540"/>
            <a:ext cx="8604045" cy="954107"/>
          </a:xfrm>
          <a:prstGeom prst="rect">
            <a:avLst/>
          </a:prstGeom>
          <a:noFill/>
        </p:spPr>
        <p:txBody>
          <a:bodyPr wrap="square" rtlCol="0">
            <a:spAutoFit/>
          </a:bodyPr>
          <a:lstStyle/>
          <a:p>
            <a:r>
              <a:rPr kumimoji="1" lang="ja-JP" altLang="en-US" sz="2800" dirty="0"/>
              <a:t>読者モデルは、一般</a:t>
            </a:r>
            <a:r>
              <a:rPr lang="ja-JP" altLang="en-US" sz="2800" dirty="0"/>
              <a:t>人よりも専門性や知名度があり、人によっては</a:t>
            </a:r>
            <a:r>
              <a:rPr lang="ja-JP" altLang="en-US" sz="2800"/>
              <a:t>顧客参加型</a:t>
            </a:r>
            <a:r>
              <a:rPr lang="ja-JP" altLang="en-US" sz="2800" smtClean="0"/>
              <a:t>とは</a:t>
            </a:r>
            <a:r>
              <a:rPr lang="ja-JP" altLang="en-US" sz="2800"/>
              <a:t>感じないのかも</a:t>
            </a:r>
            <a:r>
              <a:rPr lang="ja-JP" altLang="en-US" sz="2800" dirty="0"/>
              <a:t>しれない。</a:t>
            </a:r>
            <a:endParaRPr kumimoji="1" lang="ja-JP" altLang="en-US" sz="2800" dirty="0"/>
          </a:p>
        </p:txBody>
      </p:sp>
    </p:spTree>
    <p:extLst>
      <p:ext uri="{BB962C8B-B14F-4D97-AF65-F5344CB8AC3E}">
        <p14:creationId xmlns:p14="http://schemas.microsoft.com/office/powerpoint/2010/main" val="63799522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a:xfrm>
            <a:off x="7010400" y="6492875"/>
            <a:ext cx="2133600" cy="365125"/>
          </a:xfrm>
        </p:spPr>
        <p:txBody>
          <a:bodyPr/>
          <a:lstStyle/>
          <a:p>
            <a:fld id="{2D6E0203-098D-4630-A30A-39CC9ACA3C64}" type="slidenum">
              <a:rPr kumimoji="1" lang="ja-JP" altLang="en-US" sz="2400" b="1" smtClean="0">
                <a:solidFill>
                  <a:schemeClr val="tx1"/>
                </a:solidFill>
              </a:rPr>
              <a:pPr/>
              <a:t>19</a:t>
            </a:fld>
            <a:endParaRPr kumimoji="1" lang="ja-JP" altLang="en-US" sz="2400" b="1" dirty="0">
              <a:solidFill>
                <a:schemeClr val="tx1"/>
              </a:solidFill>
            </a:endParaRPr>
          </a:p>
        </p:txBody>
      </p:sp>
      <p:cxnSp>
        <p:nvCxnSpPr>
          <p:cNvPr id="5" name="直線コネクタ 4"/>
          <p:cNvCxnSpPr/>
          <p:nvPr/>
        </p:nvCxnSpPr>
        <p:spPr>
          <a:xfrm>
            <a:off x="0" y="1268760"/>
            <a:ext cx="9144000" cy="0"/>
          </a:xfrm>
          <a:prstGeom prst="line">
            <a:avLst/>
          </a:prstGeom>
          <a:ln w="76200">
            <a:solidFill>
              <a:schemeClr val="accent1">
                <a:lumMod val="60000"/>
                <a:lumOff val="40000"/>
              </a:schemeClr>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
        <p:nvSpPr>
          <p:cNvPr id="6" name="正方形/長方形 5"/>
          <p:cNvSpPr/>
          <p:nvPr/>
        </p:nvSpPr>
        <p:spPr>
          <a:xfrm>
            <a:off x="0" y="0"/>
            <a:ext cx="2483768" cy="548680"/>
          </a:xfrm>
          <a:prstGeom prst="rect">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smtClean="0">
                <a:solidFill>
                  <a:schemeClr val="bg1"/>
                </a:solidFill>
              </a:rPr>
              <a:t>研究</a:t>
            </a:r>
            <a:r>
              <a:rPr lang="ja-JP" altLang="en-US" sz="3200" dirty="0">
                <a:solidFill>
                  <a:schemeClr val="bg1"/>
                </a:solidFill>
              </a:rPr>
              <a:t>目</a:t>
            </a:r>
            <a:r>
              <a:rPr lang="ja-JP" altLang="en-US" sz="3200">
                <a:solidFill>
                  <a:schemeClr val="bg1"/>
                </a:solidFill>
              </a:rPr>
              <a:t>的</a:t>
            </a:r>
            <a:endParaRPr kumimoji="1" lang="ja-JP" altLang="en-US" sz="3200" dirty="0">
              <a:solidFill>
                <a:schemeClr val="bg1"/>
              </a:solidFill>
            </a:endParaRPr>
          </a:p>
        </p:txBody>
      </p:sp>
      <p:sp>
        <p:nvSpPr>
          <p:cNvPr id="7" name="テキスト ボックス 6"/>
          <p:cNvSpPr txBox="1"/>
          <p:nvPr/>
        </p:nvSpPr>
        <p:spPr>
          <a:xfrm>
            <a:off x="107504" y="5698122"/>
            <a:ext cx="9036496" cy="615553"/>
          </a:xfrm>
          <a:prstGeom prst="rect">
            <a:avLst/>
          </a:prstGeom>
          <a:noFill/>
        </p:spPr>
        <p:txBody>
          <a:bodyPr wrap="square" rtlCol="0">
            <a:spAutoFit/>
          </a:bodyPr>
          <a:lstStyle/>
          <a:p>
            <a:pPr algn="ctr"/>
            <a:r>
              <a:rPr lang="ja-JP" altLang="en-US" sz="3400" dirty="0" smtClean="0"/>
              <a:t>企業</a:t>
            </a:r>
            <a:r>
              <a:rPr lang="ja-JP" altLang="en-US" sz="3400" dirty="0"/>
              <a:t>が</a:t>
            </a:r>
            <a:r>
              <a:rPr lang="ja-JP" altLang="en-US" sz="3400" dirty="0" smtClean="0"/>
              <a:t>外部資源と</a:t>
            </a:r>
            <a:r>
              <a:rPr lang="ja-JP" altLang="en-US" sz="3400" dirty="0" smtClean="0"/>
              <a:t>開発した製品がある。</a:t>
            </a:r>
            <a:endParaRPr kumimoji="1" lang="ja-JP" altLang="en-US" sz="3400" dirty="0"/>
          </a:p>
        </p:txBody>
      </p:sp>
      <p:sp>
        <p:nvSpPr>
          <p:cNvPr id="8" name="正方形/長方形 7"/>
          <p:cNvSpPr/>
          <p:nvPr/>
        </p:nvSpPr>
        <p:spPr>
          <a:xfrm>
            <a:off x="107504" y="5589240"/>
            <a:ext cx="8928992" cy="864096"/>
          </a:xfrm>
          <a:prstGeom prst="rect">
            <a:avLst/>
          </a:prstGeom>
          <a:no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2"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11760" y="3111734"/>
            <a:ext cx="2013229" cy="1525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6" descr="芸能人カレー部『石田純一プロデュースのカレーパン』"/>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32240" y="2887985"/>
            <a:ext cx="2304256" cy="1296144"/>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5905" y="2849314"/>
            <a:ext cx="2016224" cy="19236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8"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26418" y="2657475"/>
            <a:ext cx="1980431" cy="1980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円/楕円 16"/>
          <p:cNvSpPr/>
          <p:nvPr/>
        </p:nvSpPr>
        <p:spPr>
          <a:xfrm>
            <a:off x="226418" y="4190360"/>
            <a:ext cx="1015466" cy="288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8" name="直線コネクタ 17"/>
          <p:cNvCxnSpPr>
            <a:endCxn id="17" idx="0"/>
          </p:cNvCxnSpPr>
          <p:nvPr/>
        </p:nvCxnSpPr>
        <p:spPr>
          <a:xfrm>
            <a:off x="734151" y="2275131"/>
            <a:ext cx="0" cy="1915229"/>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19" name="テキスト ボックス 18"/>
          <p:cNvSpPr txBox="1"/>
          <p:nvPr/>
        </p:nvSpPr>
        <p:spPr>
          <a:xfrm>
            <a:off x="242764" y="1628800"/>
            <a:ext cx="1448916" cy="646331"/>
          </a:xfrm>
          <a:prstGeom prst="rect">
            <a:avLst/>
          </a:prstGeom>
          <a:noFill/>
        </p:spPr>
        <p:txBody>
          <a:bodyPr wrap="square" rtlCol="0">
            <a:spAutoFit/>
          </a:bodyPr>
          <a:lstStyle/>
          <a:p>
            <a:pPr algn="ctr"/>
            <a:r>
              <a:rPr kumimoji="1" lang="ja-JP" altLang="en-US" dirty="0" smtClean="0"/>
              <a:t>川越達也</a:t>
            </a:r>
            <a:endParaRPr kumimoji="1" lang="en-US" altLang="ja-JP" dirty="0" smtClean="0"/>
          </a:p>
          <a:p>
            <a:pPr algn="ctr"/>
            <a:r>
              <a:rPr kumimoji="1" lang="ja-JP" altLang="en-US" dirty="0" smtClean="0"/>
              <a:t>プロデュース</a:t>
            </a:r>
            <a:endParaRPr kumimoji="1" lang="ja-JP" altLang="en-US" dirty="0"/>
          </a:p>
        </p:txBody>
      </p:sp>
      <p:sp>
        <p:nvSpPr>
          <p:cNvPr id="20" name="正方形/長方形 19"/>
          <p:cNvSpPr/>
          <p:nvPr/>
        </p:nvSpPr>
        <p:spPr>
          <a:xfrm>
            <a:off x="226418" y="1628800"/>
            <a:ext cx="1465262" cy="646331"/>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円/楕円 21"/>
          <p:cNvSpPr/>
          <p:nvPr/>
        </p:nvSpPr>
        <p:spPr>
          <a:xfrm>
            <a:off x="2411760" y="3111734"/>
            <a:ext cx="1015466" cy="42138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4" name="直線コネクタ 23"/>
          <p:cNvCxnSpPr/>
          <p:nvPr/>
        </p:nvCxnSpPr>
        <p:spPr>
          <a:xfrm>
            <a:off x="2919493" y="2348880"/>
            <a:ext cx="0" cy="76285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6" name="テキスト ボックス 25"/>
          <p:cNvSpPr txBox="1"/>
          <p:nvPr/>
        </p:nvSpPr>
        <p:spPr>
          <a:xfrm>
            <a:off x="2411760" y="1702549"/>
            <a:ext cx="1584176" cy="646331"/>
          </a:xfrm>
          <a:prstGeom prst="rect">
            <a:avLst/>
          </a:prstGeom>
          <a:noFill/>
        </p:spPr>
        <p:txBody>
          <a:bodyPr wrap="square" rtlCol="0">
            <a:spAutoFit/>
          </a:bodyPr>
          <a:lstStyle/>
          <a:p>
            <a:pPr algn="ctr"/>
            <a:r>
              <a:rPr kumimoji="1" lang="ja-JP" altLang="en-US" dirty="0" smtClean="0"/>
              <a:t>的場浩司さん</a:t>
            </a:r>
            <a:endParaRPr kumimoji="1" lang="en-US" altLang="ja-JP" dirty="0" smtClean="0"/>
          </a:p>
          <a:p>
            <a:pPr algn="ctr"/>
            <a:r>
              <a:rPr kumimoji="1" lang="ja-JP" altLang="en-US" dirty="0" smtClean="0"/>
              <a:t>プロデュース</a:t>
            </a:r>
            <a:endParaRPr kumimoji="1" lang="ja-JP" altLang="en-US" dirty="0"/>
          </a:p>
        </p:txBody>
      </p:sp>
      <p:sp>
        <p:nvSpPr>
          <p:cNvPr id="27" name="正方形/長方形 26"/>
          <p:cNvSpPr/>
          <p:nvPr/>
        </p:nvSpPr>
        <p:spPr>
          <a:xfrm>
            <a:off x="2411760" y="1702549"/>
            <a:ext cx="1584176" cy="646331"/>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円/楕円 28"/>
          <p:cNvSpPr/>
          <p:nvPr/>
        </p:nvSpPr>
        <p:spPr>
          <a:xfrm>
            <a:off x="4544786" y="2713057"/>
            <a:ext cx="2043438" cy="34985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0" name="直線コネクタ 29"/>
          <p:cNvCxnSpPr/>
          <p:nvPr/>
        </p:nvCxnSpPr>
        <p:spPr>
          <a:xfrm>
            <a:off x="5220072" y="2348880"/>
            <a:ext cx="0" cy="381427"/>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31" name="テキスト ボックス 30"/>
          <p:cNvSpPr txBox="1"/>
          <p:nvPr/>
        </p:nvSpPr>
        <p:spPr>
          <a:xfrm>
            <a:off x="4178363" y="1716638"/>
            <a:ext cx="2811308" cy="646331"/>
          </a:xfrm>
          <a:prstGeom prst="rect">
            <a:avLst/>
          </a:prstGeom>
          <a:noFill/>
        </p:spPr>
        <p:txBody>
          <a:bodyPr wrap="square" rtlCol="0">
            <a:spAutoFit/>
          </a:bodyPr>
          <a:lstStyle/>
          <a:p>
            <a:pPr algn="ctr"/>
            <a:r>
              <a:rPr kumimoji="1" lang="ja-JP" altLang="en-US" dirty="0" smtClean="0"/>
              <a:t>料理研究家</a:t>
            </a:r>
            <a:r>
              <a:rPr lang="ja-JP" altLang="en-US" dirty="0" smtClean="0"/>
              <a:t>Ｊノリツグさん</a:t>
            </a:r>
            <a:endParaRPr lang="en-US" altLang="ja-JP" dirty="0" smtClean="0"/>
          </a:p>
          <a:p>
            <a:pPr algn="ctr"/>
            <a:r>
              <a:rPr kumimoji="1" lang="ja-JP" altLang="en-US" dirty="0" smtClean="0"/>
              <a:t>プロデュース！</a:t>
            </a:r>
            <a:endParaRPr kumimoji="1" lang="ja-JP" altLang="en-US" dirty="0"/>
          </a:p>
        </p:txBody>
      </p:sp>
      <p:sp>
        <p:nvSpPr>
          <p:cNvPr id="4100" name="正方形/長方形 4099"/>
          <p:cNvSpPr/>
          <p:nvPr/>
        </p:nvSpPr>
        <p:spPr>
          <a:xfrm>
            <a:off x="4283968" y="1716638"/>
            <a:ext cx="2592288" cy="646331"/>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円/楕円 36"/>
          <p:cNvSpPr/>
          <p:nvPr/>
        </p:nvSpPr>
        <p:spPr>
          <a:xfrm>
            <a:off x="6989671" y="3248025"/>
            <a:ext cx="1190083" cy="288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8" name="直線コネクタ 37"/>
          <p:cNvCxnSpPr/>
          <p:nvPr/>
        </p:nvCxnSpPr>
        <p:spPr>
          <a:xfrm flipH="1">
            <a:off x="7575559" y="2539593"/>
            <a:ext cx="9153" cy="69114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4102" name="テキスト ボックス 4101"/>
          <p:cNvSpPr txBox="1"/>
          <p:nvPr/>
        </p:nvSpPr>
        <p:spPr>
          <a:xfrm>
            <a:off x="7056276" y="1890151"/>
            <a:ext cx="1656184" cy="646331"/>
          </a:xfrm>
          <a:prstGeom prst="rect">
            <a:avLst/>
          </a:prstGeom>
          <a:noFill/>
        </p:spPr>
        <p:txBody>
          <a:bodyPr wrap="square" rtlCol="0">
            <a:spAutoFit/>
          </a:bodyPr>
          <a:lstStyle/>
          <a:p>
            <a:pPr algn="ctr"/>
            <a:r>
              <a:rPr kumimoji="1" lang="ja-JP" altLang="en-US" dirty="0" smtClean="0"/>
              <a:t>石田純一</a:t>
            </a:r>
            <a:endParaRPr kumimoji="1" lang="en-US" altLang="ja-JP" dirty="0" smtClean="0"/>
          </a:p>
          <a:p>
            <a:pPr algn="ctr"/>
            <a:r>
              <a:rPr kumimoji="1" lang="ja-JP" altLang="en-US" dirty="0" smtClean="0"/>
              <a:t>プロデュース</a:t>
            </a:r>
            <a:endParaRPr kumimoji="1" lang="ja-JP" altLang="en-US" dirty="0"/>
          </a:p>
        </p:txBody>
      </p:sp>
      <p:sp>
        <p:nvSpPr>
          <p:cNvPr id="4103" name="正方形/長方形 4102"/>
          <p:cNvSpPr/>
          <p:nvPr/>
        </p:nvSpPr>
        <p:spPr>
          <a:xfrm>
            <a:off x="7056276" y="1890151"/>
            <a:ext cx="1656184" cy="649442"/>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正方形/長方形 1"/>
          <p:cNvSpPr/>
          <p:nvPr/>
        </p:nvSpPr>
        <p:spPr>
          <a:xfrm>
            <a:off x="3493790" y="364014"/>
            <a:ext cx="2101992" cy="707886"/>
          </a:xfrm>
          <a:prstGeom prst="rect">
            <a:avLst/>
          </a:prstGeom>
        </p:spPr>
        <p:txBody>
          <a:bodyPr wrap="square">
            <a:spAutoFit/>
          </a:bodyPr>
          <a:lstStyle/>
          <a:p>
            <a:r>
              <a:rPr lang="ja-JP" altLang="en-US" sz="4000" dirty="0"/>
              <a:t>他に</a:t>
            </a:r>
            <a:r>
              <a:rPr lang="ja-JP" altLang="en-US" sz="4000" dirty="0" smtClean="0"/>
              <a:t>も・・</a:t>
            </a:r>
            <a:endParaRPr lang="ja-JP" altLang="en-US" sz="4000" dirty="0"/>
          </a:p>
        </p:txBody>
      </p:sp>
    </p:spTree>
    <p:extLst>
      <p:ext uri="{BB962C8B-B14F-4D97-AF65-F5344CB8AC3E}">
        <p14:creationId xmlns:p14="http://schemas.microsoft.com/office/powerpoint/2010/main" val="29456764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5400" dirty="0" smtClean="0"/>
              <a:t>目次</a:t>
            </a:r>
            <a:endParaRPr kumimoji="1" lang="ja-JP" altLang="en-US" sz="5400" dirty="0"/>
          </a:p>
        </p:txBody>
      </p:sp>
      <p:sp>
        <p:nvSpPr>
          <p:cNvPr id="3" name="コンテンツ プレースホルダ 2"/>
          <p:cNvSpPr>
            <a:spLocks noGrp="1"/>
          </p:cNvSpPr>
          <p:nvPr>
            <p:ph idx="1"/>
          </p:nvPr>
        </p:nvSpPr>
        <p:spPr/>
        <p:txBody>
          <a:bodyPr>
            <a:normAutofit/>
          </a:bodyPr>
          <a:lstStyle/>
          <a:p>
            <a:pPr>
              <a:spcBef>
                <a:spcPts val="600"/>
              </a:spcBef>
              <a:spcAft>
                <a:spcPts val="600"/>
              </a:spcAft>
              <a:buNone/>
            </a:pPr>
            <a:r>
              <a:rPr lang="ja-JP" altLang="en-US" sz="3600" dirty="0"/>
              <a:t>現状</a:t>
            </a:r>
            <a:r>
              <a:rPr lang="ja-JP" altLang="en-US" sz="3600" dirty="0" smtClean="0"/>
              <a:t>分析</a:t>
            </a:r>
            <a:endParaRPr lang="en-US" altLang="ja-JP" sz="3600" dirty="0"/>
          </a:p>
          <a:p>
            <a:pPr>
              <a:spcBef>
                <a:spcPts val="600"/>
              </a:spcBef>
              <a:spcAft>
                <a:spcPts val="600"/>
              </a:spcAft>
              <a:buNone/>
            </a:pPr>
            <a:r>
              <a:rPr kumimoji="1" lang="ja-JP" altLang="en-US" sz="3600" dirty="0" smtClean="0"/>
              <a:t>先行</a:t>
            </a:r>
            <a:r>
              <a:rPr lang="ja-JP" altLang="en-US" sz="3600" dirty="0" smtClean="0"/>
              <a:t>研究</a:t>
            </a:r>
            <a:endParaRPr lang="en-US" altLang="ja-JP" sz="3600" dirty="0" smtClean="0"/>
          </a:p>
          <a:p>
            <a:pPr>
              <a:spcBef>
                <a:spcPts val="600"/>
              </a:spcBef>
              <a:spcAft>
                <a:spcPts val="600"/>
              </a:spcAft>
              <a:buNone/>
            </a:pPr>
            <a:r>
              <a:rPr lang="ja-JP" altLang="en-US" sz="3600" dirty="0"/>
              <a:t>研究目的</a:t>
            </a:r>
            <a:endParaRPr lang="en-US" altLang="ja-JP" sz="3600" dirty="0"/>
          </a:p>
          <a:p>
            <a:pPr>
              <a:buNone/>
            </a:pPr>
            <a:r>
              <a:rPr kumimoji="1" lang="ja-JP" altLang="en-US" sz="3600" dirty="0" smtClean="0"/>
              <a:t>仮説の導出</a:t>
            </a:r>
            <a:endParaRPr kumimoji="1" lang="en-US" altLang="ja-JP" sz="3600" dirty="0" smtClean="0"/>
          </a:p>
          <a:p>
            <a:pPr>
              <a:buNone/>
            </a:pPr>
            <a:r>
              <a:rPr lang="ja-JP" altLang="en-US" sz="3600" dirty="0"/>
              <a:t>仮説</a:t>
            </a:r>
            <a:r>
              <a:rPr lang="ja-JP" altLang="en-US" sz="3600" dirty="0" smtClean="0"/>
              <a:t>の</a:t>
            </a:r>
            <a:r>
              <a:rPr lang="ja-JP" altLang="en-US" sz="3600" dirty="0"/>
              <a:t>検証</a:t>
            </a:r>
            <a:endParaRPr kumimoji="1" lang="ja-JP" altLang="en-US" sz="3600" dirty="0"/>
          </a:p>
        </p:txBody>
      </p:sp>
      <p:sp>
        <p:nvSpPr>
          <p:cNvPr id="4" name="スライド番号プレースホルダ 3"/>
          <p:cNvSpPr>
            <a:spLocks noGrp="1"/>
          </p:cNvSpPr>
          <p:nvPr>
            <p:ph type="sldNum" sz="quarter" idx="12"/>
          </p:nvPr>
        </p:nvSpPr>
        <p:spPr>
          <a:xfrm>
            <a:off x="7003107" y="6492875"/>
            <a:ext cx="2133600" cy="365125"/>
          </a:xfrm>
        </p:spPr>
        <p:txBody>
          <a:bodyPr/>
          <a:lstStyle/>
          <a:p>
            <a:fld id="{2D6E0203-098D-4630-A30A-39CC9ACA3C64}" type="slidenum">
              <a:rPr kumimoji="1" lang="ja-JP" altLang="en-US" sz="2400" b="1" smtClean="0">
                <a:solidFill>
                  <a:schemeClr val="tx1"/>
                </a:solidFill>
              </a:rPr>
              <a:pPr/>
              <a:t>2</a:t>
            </a:fld>
            <a:endParaRPr kumimoji="1" lang="ja-JP" altLang="en-US" sz="2400" b="1" dirty="0">
              <a:solidFill>
                <a:schemeClr val="tx1"/>
              </a:solidFill>
            </a:endParaRPr>
          </a:p>
        </p:txBody>
      </p:sp>
      <p:sp>
        <p:nvSpPr>
          <p:cNvPr id="12" name="角丸四角形 11"/>
          <p:cNvSpPr/>
          <p:nvPr/>
        </p:nvSpPr>
        <p:spPr>
          <a:xfrm>
            <a:off x="467543" y="1556792"/>
            <a:ext cx="2058390" cy="720080"/>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8" name="直線コネクタ 7"/>
          <p:cNvCxnSpPr/>
          <p:nvPr/>
        </p:nvCxnSpPr>
        <p:spPr>
          <a:xfrm>
            <a:off x="0" y="1268760"/>
            <a:ext cx="9144000" cy="0"/>
          </a:xfrm>
          <a:prstGeom prst="line">
            <a:avLst/>
          </a:prstGeom>
          <a:ln w="76200">
            <a:solidFill>
              <a:schemeClr val="accent1">
                <a:lumMod val="40000"/>
                <a:lumOff val="60000"/>
              </a:schemeClr>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485592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274638"/>
            <a:ext cx="8712968" cy="1143000"/>
          </a:xfrm>
        </p:spPr>
        <p:txBody>
          <a:bodyPr>
            <a:noAutofit/>
          </a:bodyPr>
          <a:lstStyle/>
          <a:p>
            <a:r>
              <a:rPr kumimoji="1" lang="ja-JP" altLang="en-US" sz="3000" dirty="0" smtClean="0"/>
              <a:t>顧客参加型製品が消費者に与える影響を知るために</a:t>
            </a:r>
            <a:endParaRPr kumimoji="1" lang="ja-JP" altLang="en-US" sz="3000" dirty="0"/>
          </a:p>
        </p:txBody>
      </p:sp>
      <p:sp>
        <p:nvSpPr>
          <p:cNvPr id="4" name="スライド番号プレースホルダー 3"/>
          <p:cNvSpPr>
            <a:spLocks noGrp="1"/>
          </p:cNvSpPr>
          <p:nvPr>
            <p:ph type="sldNum" sz="quarter" idx="12"/>
          </p:nvPr>
        </p:nvSpPr>
        <p:spPr>
          <a:xfrm>
            <a:off x="7010400" y="6492875"/>
            <a:ext cx="2133600" cy="365125"/>
          </a:xfrm>
        </p:spPr>
        <p:txBody>
          <a:bodyPr/>
          <a:lstStyle/>
          <a:p>
            <a:fld id="{2D6E0203-098D-4630-A30A-39CC9ACA3C64}" type="slidenum">
              <a:rPr kumimoji="1" lang="ja-JP" altLang="en-US" sz="2400" b="1" smtClean="0">
                <a:solidFill>
                  <a:schemeClr val="tx1"/>
                </a:solidFill>
              </a:rPr>
              <a:pPr/>
              <a:t>20</a:t>
            </a:fld>
            <a:endParaRPr kumimoji="1" lang="ja-JP" altLang="en-US" sz="2400" b="1" dirty="0">
              <a:solidFill>
                <a:schemeClr val="tx1"/>
              </a:solidFill>
            </a:endParaRPr>
          </a:p>
        </p:txBody>
      </p:sp>
      <p:cxnSp>
        <p:nvCxnSpPr>
          <p:cNvPr id="12" name="直線コネクタ 11"/>
          <p:cNvCxnSpPr/>
          <p:nvPr/>
        </p:nvCxnSpPr>
        <p:spPr>
          <a:xfrm>
            <a:off x="0" y="1268760"/>
            <a:ext cx="9144000" cy="0"/>
          </a:xfrm>
          <a:prstGeom prst="line">
            <a:avLst/>
          </a:prstGeom>
          <a:ln w="76200">
            <a:solidFill>
              <a:schemeClr val="accent1">
                <a:lumMod val="60000"/>
                <a:lumOff val="40000"/>
              </a:schemeClr>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
        <p:nvSpPr>
          <p:cNvPr id="13" name="正方形/長方形 12"/>
          <p:cNvSpPr/>
          <p:nvPr/>
        </p:nvSpPr>
        <p:spPr>
          <a:xfrm>
            <a:off x="0" y="0"/>
            <a:ext cx="2483768" cy="548680"/>
          </a:xfrm>
          <a:prstGeom prst="rect">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solidFill>
                  <a:schemeClr val="bg1"/>
                </a:solidFill>
              </a:rPr>
              <a:t>研究</a:t>
            </a:r>
            <a:r>
              <a:rPr lang="ja-JP" altLang="en-US" sz="3200" dirty="0" smtClean="0">
                <a:solidFill>
                  <a:schemeClr val="bg1"/>
                </a:solidFill>
              </a:rPr>
              <a:t>目的</a:t>
            </a:r>
            <a:endParaRPr kumimoji="1" lang="ja-JP" altLang="en-US" sz="3200" dirty="0">
              <a:solidFill>
                <a:schemeClr val="bg1"/>
              </a:solidFill>
            </a:endParaRPr>
          </a:p>
        </p:txBody>
      </p:sp>
      <p:sp>
        <p:nvSpPr>
          <p:cNvPr id="14" name="円/楕円 13"/>
          <p:cNvSpPr/>
          <p:nvPr/>
        </p:nvSpPr>
        <p:spPr>
          <a:xfrm>
            <a:off x="611560" y="1844824"/>
            <a:ext cx="1440160" cy="1368152"/>
          </a:xfrm>
          <a:prstGeom prst="ellipse">
            <a:avLst/>
          </a:prstGeom>
          <a:solidFill>
            <a:srgbClr val="FFCC99"/>
          </a:solidFill>
          <a:ln>
            <a:solidFill>
              <a:srgbClr val="FFCC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p:cNvSpPr txBox="1"/>
          <p:nvPr/>
        </p:nvSpPr>
        <p:spPr>
          <a:xfrm>
            <a:off x="683568" y="2113398"/>
            <a:ext cx="1296144" cy="830997"/>
          </a:xfrm>
          <a:prstGeom prst="rect">
            <a:avLst/>
          </a:prstGeom>
          <a:noFill/>
        </p:spPr>
        <p:txBody>
          <a:bodyPr wrap="square" rtlCol="0">
            <a:spAutoFit/>
          </a:bodyPr>
          <a:lstStyle/>
          <a:p>
            <a:pPr algn="ctr"/>
            <a:r>
              <a:rPr kumimoji="1" lang="ja-JP" altLang="en-US" sz="2400" dirty="0" smtClean="0"/>
              <a:t>顧客</a:t>
            </a:r>
            <a:endParaRPr kumimoji="1" lang="en-US" altLang="ja-JP" sz="2400" dirty="0" smtClean="0"/>
          </a:p>
          <a:p>
            <a:pPr algn="ctr"/>
            <a:r>
              <a:rPr kumimoji="1" lang="ja-JP" altLang="en-US" sz="2400" dirty="0" smtClean="0"/>
              <a:t>参加型</a:t>
            </a:r>
            <a:endParaRPr kumimoji="1" lang="ja-JP" altLang="en-US" sz="2400" dirty="0"/>
          </a:p>
        </p:txBody>
      </p:sp>
      <p:sp>
        <p:nvSpPr>
          <p:cNvPr id="18" name="ひし形 17"/>
          <p:cNvSpPr/>
          <p:nvPr/>
        </p:nvSpPr>
        <p:spPr>
          <a:xfrm>
            <a:off x="395536" y="3429000"/>
            <a:ext cx="2088232" cy="1512168"/>
          </a:xfrm>
          <a:prstGeom prst="diamond">
            <a:avLst/>
          </a:prstGeom>
          <a:solidFill>
            <a:srgbClr val="99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p:cNvSpPr txBox="1"/>
          <p:nvPr/>
        </p:nvSpPr>
        <p:spPr>
          <a:xfrm>
            <a:off x="467544" y="3717032"/>
            <a:ext cx="1800200" cy="923330"/>
          </a:xfrm>
          <a:prstGeom prst="rect">
            <a:avLst/>
          </a:prstGeom>
          <a:noFill/>
        </p:spPr>
        <p:txBody>
          <a:bodyPr wrap="square" rtlCol="0">
            <a:spAutoFit/>
          </a:bodyPr>
          <a:lstStyle/>
          <a:p>
            <a:pPr algn="ctr"/>
            <a:r>
              <a:rPr kumimoji="1" lang="ja-JP" altLang="en-US" dirty="0" smtClean="0"/>
              <a:t>他の</a:t>
            </a:r>
            <a:endParaRPr kumimoji="1" lang="en-US" altLang="ja-JP" dirty="0" smtClean="0"/>
          </a:p>
          <a:p>
            <a:pPr algn="ctr"/>
            <a:r>
              <a:rPr kumimoji="1" lang="ja-JP" altLang="en-US" dirty="0" smtClean="0"/>
              <a:t>外部資源と開発した製品</a:t>
            </a:r>
            <a:endParaRPr kumimoji="1" lang="ja-JP" altLang="en-US" dirty="0"/>
          </a:p>
        </p:txBody>
      </p:sp>
      <p:cxnSp>
        <p:nvCxnSpPr>
          <p:cNvPr id="24" name="直線矢印コネクタ 23"/>
          <p:cNvCxnSpPr/>
          <p:nvPr/>
        </p:nvCxnSpPr>
        <p:spPr>
          <a:xfrm>
            <a:off x="2555776" y="2492896"/>
            <a:ext cx="4320480" cy="0"/>
          </a:xfrm>
          <a:prstGeom prst="straightConnector1">
            <a:avLst/>
          </a:prstGeom>
          <a:ln w="38100">
            <a:solidFill>
              <a:srgbClr val="6699FF"/>
            </a:solidFill>
            <a:tailEnd type="arrow"/>
          </a:ln>
        </p:spPr>
        <p:style>
          <a:lnRef idx="1">
            <a:schemeClr val="accent1"/>
          </a:lnRef>
          <a:fillRef idx="0">
            <a:schemeClr val="accent1"/>
          </a:fillRef>
          <a:effectRef idx="0">
            <a:schemeClr val="accent1"/>
          </a:effectRef>
          <a:fontRef idx="minor">
            <a:schemeClr val="tx1"/>
          </a:fontRef>
        </p:style>
      </p:cxnSp>
      <p:cxnSp>
        <p:nvCxnSpPr>
          <p:cNvPr id="25" name="直線矢印コネクタ 24"/>
          <p:cNvCxnSpPr/>
          <p:nvPr/>
        </p:nvCxnSpPr>
        <p:spPr>
          <a:xfrm>
            <a:off x="2699792" y="4509120"/>
            <a:ext cx="4320480" cy="0"/>
          </a:xfrm>
          <a:prstGeom prst="straightConnector1">
            <a:avLst/>
          </a:prstGeom>
          <a:ln w="38100">
            <a:solidFill>
              <a:srgbClr val="6699FF"/>
            </a:solidFill>
            <a:tailEnd type="arrow"/>
          </a:ln>
        </p:spPr>
        <p:style>
          <a:lnRef idx="1">
            <a:schemeClr val="accent1"/>
          </a:lnRef>
          <a:fillRef idx="0">
            <a:schemeClr val="accent1"/>
          </a:fillRef>
          <a:effectRef idx="0">
            <a:schemeClr val="accent1"/>
          </a:effectRef>
          <a:fontRef idx="minor">
            <a:schemeClr val="tx1"/>
          </a:fontRef>
        </p:style>
      </p:cxnSp>
      <p:sp>
        <p:nvSpPr>
          <p:cNvPr id="26" name="上下矢印 25"/>
          <p:cNvSpPr/>
          <p:nvPr/>
        </p:nvSpPr>
        <p:spPr>
          <a:xfrm>
            <a:off x="4067944" y="2636912"/>
            <a:ext cx="1080120" cy="1440160"/>
          </a:xfrm>
          <a:prstGeom prst="upDownArrow">
            <a:avLst/>
          </a:prstGeom>
          <a:solidFill>
            <a:srgbClr val="6699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4283968" y="2780928"/>
            <a:ext cx="615553" cy="1080120"/>
          </a:xfrm>
          <a:prstGeom prst="rect">
            <a:avLst/>
          </a:prstGeom>
          <a:noFill/>
        </p:spPr>
        <p:txBody>
          <a:bodyPr vert="eaVert" wrap="square" rtlCol="0">
            <a:spAutoFit/>
          </a:bodyPr>
          <a:lstStyle/>
          <a:p>
            <a:pPr algn="ctr"/>
            <a:r>
              <a:rPr kumimoji="1" lang="ja-JP" altLang="en-US" sz="2800" b="1" dirty="0" smtClean="0">
                <a:solidFill>
                  <a:schemeClr val="bg1"/>
                </a:solidFill>
              </a:rPr>
              <a:t>比較</a:t>
            </a:r>
            <a:endParaRPr kumimoji="1" lang="ja-JP" altLang="en-US" sz="2800" b="1" dirty="0">
              <a:solidFill>
                <a:schemeClr val="bg1"/>
              </a:solidFill>
            </a:endParaRPr>
          </a:p>
        </p:txBody>
      </p:sp>
      <p:sp>
        <p:nvSpPr>
          <p:cNvPr id="32" name="テキスト ボックス 31"/>
          <p:cNvSpPr txBox="1"/>
          <p:nvPr/>
        </p:nvSpPr>
        <p:spPr>
          <a:xfrm>
            <a:off x="7107485" y="4309065"/>
            <a:ext cx="1512168" cy="400110"/>
          </a:xfrm>
          <a:prstGeom prst="rect">
            <a:avLst/>
          </a:prstGeom>
          <a:noFill/>
        </p:spPr>
        <p:txBody>
          <a:bodyPr wrap="square" rtlCol="0">
            <a:spAutoFit/>
          </a:bodyPr>
          <a:lstStyle/>
          <a:p>
            <a:pPr algn="ctr"/>
            <a:r>
              <a:rPr kumimoji="1" lang="ja-JP" altLang="en-US" sz="2000" dirty="0" smtClean="0"/>
              <a:t>消費者</a:t>
            </a:r>
            <a:endParaRPr kumimoji="1" lang="ja-JP" altLang="en-US" sz="2000" dirty="0"/>
          </a:p>
        </p:txBody>
      </p:sp>
      <p:sp>
        <p:nvSpPr>
          <p:cNvPr id="33" name="テキスト ボックス 32"/>
          <p:cNvSpPr txBox="1"/>
          <p:nvPr/>
        </p:nvSpPr>
        <p:spPr>
          <a:xfrm>
            <a:off x="251520" y="5517232"/>
            <a:ext cx="8640960" cy="830997"/>
          </a:xfrm>
          <a:prstGeom prst="rect">
            <a:avLst/>
          </a:prstGeom>
          <a:noFill/>
        </p:spPr>
        <p:txBody>
          <a:bodyPr wrap="square" rtlCol="0">
            <a:spAutoFit/>
          </a:bodyPr>
          <a:lstStyle/>
          <a:p>
            <a:r>
              <a:rPr lang="ja-JP" altLang="en-US" sz="2400" dirty="0" smtClean="0"/>
              <a:t>顧客参加型以外の外部資源と開発した製品が消費者に与える影響と比較することにする。</a:t>
            </a:r>
            <a:endParaRPr kumimoji="1" lang="ja-JP" altLang="en-US" sz="2400" dirty="0"/>
          </a:p>
        </p:txBody>
      </p:sp>
      <p:sp>
        <p:nvSpPr>
          <p:cNvPr id="34" name="正方形/長方形 33"/>
          <p:cNvSpPr/>
          <p:nvPr/>
        </p:nvSpPr>
        <p:spPr>
          <a:xfrm>
            <a:off x="251520" y="5517232"/>
            <a:ext cx="8640960" cy="864096"/>
          </a:xfrm>
          <a:prstGeom prst="rect">
            <a:avLst/>
          </a:prstGeom>
          <a:noFill/>
          <a:ln w="38100">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ボックス 34"/>
          <p:cNvSpPr txBox="1"/>
          <p:nvPr/>
        </p:nvSpPr>
        <p:spPr>
          <a:xfrm>
            <a:off x="2627784" y="2060848"/>
            <a:ext cx="4104456" cy="369332"/>
          </a:xfrm>
          <a:prstGeom prst="rect">
            <a:avLst/>
          </a:prstGeom>
          <a:noFill/>
        </p:spPr>
        <p:txBody>
          <a:bodyPr wrap="square" rtlCol="0">
            <a:spAutoFit/>
          </a:bodyPr>
          <a:lstStyle/>
          <a:p>
            <a:r>
              <a:rPr kumimoji="1" lang="ja-JP" altLang="en-US" dirty="0" smtClean="0"/>
              <a:t>製品を認知した時、消費者に与える影響</a:t>
            </a:r>
            <a:endParaRPr kumimoji="1" lang="ja-JP" altLang="en-US" dirty="0"/>
          </a:p>
        </p:txBody>
      </p:sp>
      <p:sp>
        <p:nvSpPr>
          <p:cNvPr id="36" name="テキスト ボックス 35"/>
          <p:cNvSpPr txBox="1"/>
          <p:nvPr/>
        </p:nvSpPr>
        <p:spPr>
          <a:xfrm>
            <a:off x="2699792" y="4077072"/>
            <a:ext cx="4104456" cy="369332"/>
          </a:xfrm>
          <a:prstGeom prst="rect">
            <a:avLst/>
          </a:prstGeom>
          <a:noFill/>
        </p:spPr>
        <p:txBody>
          <a:bodyPr wrap="square" rtlCol="0">
            <a:spAutoFit/>
          </a:bodyPr>
          <a:lstStyle/>
          <a:p>
            <a:r>
              <a:rPr kumimoji="1" lang="ja-JP" altLang="en-US" dirty="0" smtClean="0"/>
              <a:t>製品を認知した時、消費者に与える影響</a:t>
            </a:r>
            <a:endParaRPr kumimoji="1" lang="ja-JP" alt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20271" y="2135871"/>
            <a:ext cx="1798637" cy="1798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134522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2" name="図表 31"/>
          <p:cNvGraphicFramePr/>
          <p:nvPr>
            <p:extLst>
              <p:ext uri="{D42A27DB-BD31-4B8C-83A1-F6EECF244321}">
                <p14:modId xmlns:p14="http://schemas.microsoft.com/office/powerpoint/2010/main" val="309849715"/>
              </p:ext>
            </p:extLst>
          </p:nvPr>
        </p:nvGraphicFramePr>
        <p:xfrm>
          <a:off x="251520" y="1340768"/>
          <a:ext cx="8496944" cy="42484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タイトル 1"/>
          <p:cNvSpPr>
            <a:spLocks noGrp="1"/>
          </p:cNvSpPr>
          <p:nvPr>
            <p:ph type="title"/>
          </p:nvPr>
        </p:nvSpPr>
        <p:spPr>
          <a:xfrm>
            <a:off x="457200" y="274638"/>
            <a:ext cx="8229600" cy="1143000"/>
          </a:xfrm>
        </p:spPr>
        <p:txBody>
          <a:bodyPr>
            <a:normAutofit/>
          </a:bodyPr>
          <a:lstStyle/>
          <a:p>
            <a:r>
              <a:rPr lang="ja-JP" altLang="en-US" dirty="0"/>
              <a:t>他</a:t>
            </a:r>
            <a:r>
              <a:rPr lang="ja-JP" altLang="en-US" dirty="0" smtClean="0"/>
              <a:t>の外部資源</a:t>
            </a:r>
            <a:r>
              <a:rPr lang="ja-JP" altLang="en-US" dirty="0"/>
              <a:t>と開発した</a:t>
            </a:r>
            <a:r>
              <a:rPr lang="ja-JP" altLang="en-US" dirty="0" smtClean="0"/>
              <a:t>製品とは</a:t>
            </a:r>
            <a:endParaRPr kumimoji="1" lang="ja-JP" altLang="en-US" dirty="0"/>
          </a:p>
        </p:txBody>
      </p:sp>
      <p:sp>
        <p:nvSpPr>
          <p:cNvPr id="4" name="スライド番号プレースホルダー 3"/>
          <p:cNvSpPr>
            <a:spLocks noGrp="1"/>
          </p:cNvSpPr>
          <p:nvPr>
            <p:ph type="sldNum" sz="quarter" idx="12"/>
          </p:nvPr>
        </p:nvSpPr>
        <p:spPr>
          <a:xfrm>
            <a:off x="7010400" y="6492875"/>
            <a:ext cx="2133600" cy="365125"/>
          </a:xfrm>
        </p:spPr>
        <p:txBody>
          <a:bodyPr/>
          <a:lstStyle/>
          <a:p>
            <a:fld id="{2D6E0203-098D-4630-A30A-39CC9ACA3C64}" type="slidenum">
              <a:rPr kumimoji="1" lang="ja-JP" altLang="en-US" sz="2400" b="1" smtClean="0">
                <a:solidFill>
                  <a:schemeClr val="tx1"/>
                </a:solidFill>
              </a:rPr>
              <a:pPr/>
              <a:t>21</a:t>
            </a:fld>
            <a:endParaRPr kumimoji="1" lang="ja-JP" altLang="en-US" sz="2400" b="1" dirty="0">
              <a:solidFill>
                <a:schemeClr val="tx1"/>
              </a:solidFill>
            </a:endParaRPr>
          </a:p>
        </p:txBody>
      </p:sp>
      <p:cxnSp>
        <p:nvCxnSpPr>
          <p:cNvPr id="5" name="直線コネクタ 4"/>
          <p:cNvCxnSpPr/>
          <p:nvPr/>
        </p:nvCxnSpPr>
        <p:spPr>
          <a:xfrm>
            <a:off x="0" y="1268760"/>
            <a:ext cx="9144000" cy="0"/>
          </a:xfrm>
          <a:prstGeom prst="line">
            <a:avLst/>
          </a:prstGeom>
          <a:ln w="76200">
            <a:solidFill>
              <a:schemeClr val="accent1">
                <a:lumMod val="60000"/>
                <a:lumOff val="40000"/>
              </a:schemeClr>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
        <p:nvSpPr>
          <p:cNvPr id="6" name="正方形/長方形 5"/>
          <p:cNvSpPr/>
          <p:nvPr/>
        </p:nvSpPr>
        <p:spPr>
          <a:xfrm>
            <a:off x="0" y="0"/>
            <a:ext cx="2483768" cy="548680"/>
          </a:xfrm>
          <a:prstGeom prst="rect">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smtClean="0">
                <a:solidFill>
                  <a:schemeClr val="bg1"/>
                </a:solidFill>
              </a:rPr>
              <a:t>研究</a:t>
            </a:r>
            <a:r>
              <a:rPr lang="ja-JP" altLang="en-US" sz="3200" dirty="0">
                <a:solidFill>
                  <a:schemeClr val="bg1"/>
                </a:solidFill>
              </a:rPr>
              <a:t>目</a:t>
            </a:r>
            <a:r>
              <a:rPr lang="ja-JP" altLang="en-US" sz="3200">
                <a:solidFill>
                  <a:schemeClr val="bg1"/>
                </a:solidFill>
              </a:rPr>
              <a:t>的</a:t>
            </a:r>
            <a:endParaRPr kumimoji="1" lang="ja-JP" altLang="en-US" sz="3200" dirty="0">
              <a:solidFill>
                <a:schemeClr val="bg1"/>
              </a:solidFill>
            </a:endParaRPr>
          </a:p>
        </p:txBody>
      </p:sp>
      <p:sp>
        <p:nvSpPr>
          <p:cNvPr id="8" name="テキスト ボックス 7"/>
          <p:cNvSpPr txBox="1"/>
          <p:nvPr/>
        </p:nvSpPr>
        <p:spPr>
          <a:xfrm>
            <a:off x="323528" y="5661248"/>
            <a:ext cx="8640960" cy="830997"/>
          </a:xfrm>
          <a:prstGeom prst="rect">
            <a:avLst/>
          </a:prstGeom>
          <a:noFill/>
        </p:spPr>
        <p:txBody>
          <a:bodyPr wrap="square" rtlCol="0">
            <a:spAutoFit/>
          </a:bodyPr>
          <a:lstStyle/>
          <a:p>
            <a:pPr algn="ctr"/>
            <a:r>
              <a:rPr kumimoji="1" lang="ja-JP" altLang="en-US" sz="2400" dirty="0" smtClean="0"/>
              <a:t>「専門性</a:t>
            </a:r>
            <a:r>
              <a:rPr kumimoji="1" lang="ja-JP" altLang="en-US" sz="2400" dirty="0" smtClean="0"/>
              <a:t>の高い</a:t>
            </a:r>
            <a:r>
              <a:rPr kumimoji="1" lang="ja-JP" altLang="en-US" sz="2400" dirty="0" smtClean="0"/>
              <a:t>人」「知名度</a:t>
            </a:r>
            <a:r>
              <a:rPr kumimoji="1" lang="ja-JP" altLang="en-US" sz="2400" dirty="0" smtClean="0"/>
              <a:t>の高い</a:t>
            </a:r>
            <a:r>
              <a:rPr kumimoji="1" lang="ja-JP" altLang="en-US" sz="2400" dirty="0" smtClean="0"/>
              <a:t>人」「それ</a:t>
            </a:r>
            <a:r>
              <a:rPr kumimoji="1" lang="ja-JP" altLang="en-US" sz="2400" dirty="0" smtClean="0"/>
              <a:t>以外の</a:t>
            </a:r>
            <a:r>
              <a:rPr kumimoji="1" lang="ja-JP" altLang="en-US" sz="2400" dirty="0" smtClean="0"/>
              <a:t>人」</a:t>
            </a:r>
            <a:endParaRPr kumimoji="1" lang="en-US" altLang="ja-JP" sz="2400" dirty="0" smtClean="0"/>
          </a:p>
          <a:p>
            <a:pPr algn="ctr"/>
            <a:r>
              <a:rPr lang="ja-JP" altLang="en-US" sz="2400" dirty="0" smtClean="0"/>
              <a:t>の３つの枠</a:t>
            </a:r>
            <a:r>
              <a:rPr lang="ja-JP" altLang="en-US" sz="2400" dirty="0" smtClean="0"/>
              <a:t>を</a:t>
            </a:r>
            <a:r>
              <a:rPr lang="ja-JP" altLang="en-US" sz="2400" dirty="0" smtClean="0"/>
              <a:t>設けた</a:t>
            </a:r>
            <a:r>
              <a:rPr kumimoji="1" lang="ja-JP" altLang="en-US" sz="2400" dirty="0" smtClean="0"/>
              <a:t>。</a:t>
            </a:r>
            <a:endParaRPr kumimoji="1" lang="ja-JP" altLang="en-US" sz="2400" dirty="0"/>
          </a:p>
        </p:txBody>
      </p:sp>
      <p:sp>
        <p:nvSpPr>
          <p:cNvPr id="9" name="正方形/長方形 8"/>
          <p:cNvSpPr/>
          <p:nvPr/>
        </p:nvSpPr>
        <p:spPr>
          <a:xfrm>
            <a:off x="323528" y="5661248"/>
            <a:ext cx="8640960" cy="830997"/>
          </a:xfrm>
          <a:prstGeom prst="rect">
            <a:avLst/>
          </a:prstGeom>
          <a:noFill/>
          <a:ln w="38100">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8"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067944" y="4288524"/>
            <a:ext cx="827584" cy="827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13"/>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915816" y="4653136"/>
            <a:ext cx="720080" cy="6870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Picture 7"/>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148064" y="4644263"/>
            <a:ext cx="1008112" cy="691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8"/>
          <p:cNvPicPr>
            <a:picLocks noChangeAspect="1" noChangeArrowheads="1"/>
          </p:cNvPicPr>
          <p:nvPr/>
        </p:nvPicPr>
        <p:blipFill>
          <a:blip r:embed="rId11" cstate="print">
            <a:extLst>
              <a:ext uri="{BEBA8EAE-BF5A-486C-A8C5-ECC9F3942E4B}">
                <a14:imgProps xmlns:a14="http://schemas.microsoft.com/office/drawing/2010/main">
                  <a14:imgLayer r:embed="rId12">
                    <a14:imgEffect>
                      <a14:backgroundRemoval t="200" b="99100" l="9700" r="90000">
                        <a14:foregroundMark x1="36500" y1="9200" x2="36500" y2="9200"/>
                        <a14:foregroundMark x1="45600" y1="8800" x2="45600" y2="8800"/>
                        <a14:foregroundMark x1="51900" y1="8400" x2="51900" y2="8400"/>
                        <a14:foregroundMark x1="60200" y1="8400" x2="60200" y2="8400"/>
                        <a14:foregroundMark x1="64900" y1="8400" x2="64900" y2="8400"/>
                        <a14:foregroundMark x1="68500" y1="8400" x2="68500" y2="8400"/>
                        <a14:foregroundMark x1="70400" y1="8400" x2="70400" y2="8400"/>
                        <a14:foregroundMark x1="72400" y1="8400" x2="72400" y2="8400"/>
                        <a14:foregroundMark x1="72400" y1="24200" x2="72400" y2="24200"/>
                        <a14:foregroundMark x1="71600" y1="26600" x2="71600" y2="28500"/>
                        <a14:foregroundMark x1="71200" y1="28200" x2="71200" y2="28200"/>
                        <a14:foregroundMark x1="35000" y1="4900" x2="35000" y2="4900"/>
                        <a14:foregroundMark x1="30600" y1="5300" x2="30600" y2="5300"/>
                        <a14:foregroundMark x1="29400" y1="6500" x2="30200" y2="8400"/>
                        <a14:foregroundMark x1="30600" y1="10400" x2="30600" y2="10400"/>
                        <a14:foregroundMark x1="32200" y1="8800" x2="32200" y2="8800"/>
                        <a14:foregroundMark x1="36100" y1="5300" x2="36100" y2="5300"/>
                        <a14:foregroundMark x1="38900" y1="4500" x2="38900" y2="4500"/>
                        <a14:foregroundMark x1="40100" y1="4500" x2="41300" y2="4500"/>
                        <a14:foregroundMark x1="44400" y1="4500" x2="44400" y2="4500"/>
                        <a14:foregroundMark x1="45200" y1="4100" x2="46800" y2="4100"/>
                        <a14:foregroundMark x1="47200" y1="4100" x2="47200" y2="4100"/>
                        <a14:foregroundMark x1="49900" y1="4100" x2="49900" y2="4100"/>
                        <a14:foregroundMark x1="51900" y1="3700" x2="51900" y2="3700"/>
                        <a14:foregroundMark x1="53900" y1="3700" x2="55100" y2="3700"/>
                        <a14:foregroundMark x1="56600" y1="3700" x2="56600" y2="3700"/>
                        <a14:foregroundMark x1="59000" y1="3700" x2="59000" y2="3700"/>
                        <a14:foregroundMark x1="61400" y1="3700" x2="61400" y2="3700"/>
                        <a14:foregroundMark x1="62500" y1="3700" x2="62500" y2="3700"/>
                        <a14:foregroundMark x1="64100" y1="3700" x2="64100" y2="3700"/>
                        <a14:foregroundMark x1="71200" y1="13200" x2="71200" y2="13200"/>
                        <a14:foregroundMark x1="67300" y1="5300" x2="67300" y2="5300"/>
                        <a14:foregroundMark x1="70000" y1="5300" x2="70000" y2="5300"/>
                        <a14:foregroundMark x1="71200" y1="4900" x2="71200" y2="4900"/>
                        <a14:foregroundMark x1="66900" y1="3300" x2="66900" y2="3300"/>
                        <a14:foregroundMark x1="71600" y1="3300" x2="71600" y2="3300"/>
                        <a14:foregroundMark x1="72800" y1="3700" x2="72800" y2="3700"/>
                        <a14:foregroundMark x1="68900" y1="1700" x2="68900" y2="1700"/>
                        <a14:foregroundMark x1="37700" y1="1400" x2="37700" y2="1400"/>
                        <a14:foregroundMark x1="34600" y1="2500" x2="34600" y2="2500"/>
                        <a14:foregroundMark x1="31400" y1="2900" x2="31400" y2="2900"/>
                        <a14:foregroundMark x1="29800" y1="2900" x2="29800" y2="2900"/>
                        <a14:foregroundMark x1="28700" y1="2900" x2="28700" y2="2900"/>
                      </a14:backgroundRemoval>
                    </a14:imgEffect>
                  </a14:imgLayer>
                </a14:imgProps>
              </a:ext>
              <a:ext uri="{28A0092B-C50C-407E-A947-70E740481C1C}">
                <a14:useLocalDpi xmlns:a14="http://schemas.microsoft.com/office/drawing/2010/main" val="0"/>
              </a:ext>
            </a:extLst>
          </a:blip>
          <a:srcRect/>
          <a:stretch>
            <a:fillRect/>
          </a:stretch>
        </p:blipFill>
        <p:spPr bwMode="auto">
          <a:xfrm>
            <a:off x="4023765" y="1405578"/>
            <a:ext cx="1024462" cy="7516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 name="Picture 6"/>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923928" y="2999127"/>
            <a:ext cx="1224136" cy="8680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3" name="テキスト ボックス 32"/>
          <p:cNvSpPr txBox="1"/>
          <p:nvPr/>
        </p:nvSpPr>
        <p:spPr>
          <a:xfrm>
            <a:off x="3437620" y="2157270"/>
            <a:ext cx="2088232" cy="830997"/>
          </a:xfrm>
          <a:prstGeom prst="rect">
            <a:avLst/>
          </a:prstGeom>
          <a:noFill/>
        </p:spPr>
        <p:txBody>
          <a:bodyPr wrap="square" rtlCol="0">
            <a:spAutoFit/>
          </a:bodyPr>
          <a:lstStyle/>
          <a:p>
            <a:pPr algn="ctr"/>
            <a:r>
              <a:rPr kumimoji="1" lang="ja-JP" altLang="en-US" sz="2400" dirty="0" smtClean="0"/>
              <a:t>それ以外の人</a:t>
            </a:r>
            <a:endParaRPr kumimoji="1" lang="en-US" altLang="ja-JP" sz="2400" dirty="0" smtClean="0"/>
          </a:p>
          <a:p>
            <a:pPr algn="ctr"/>
            <a:r>
              <a:rPr lang="ja-JP" altLang="en-US" sz="2400" dirty="0" smtClean="0"/>
              <a:t>（一般人）</a:t>
            </a:r>
            <a:endParaRPr kumimoji="1" lang="ja-JP" altLang="en-US" sz="2400" dirty="0"/>
          </a:p>
        </p:txBody>
      </p:sp>
      <p:sp>
        <p:nvSpPr>
          <p:cNvPr id="34" name="テキスト ボックス 33"/>
          <p:cNvSpPr txBox="1"/>
          <p:nvPr/>
        </p:nvSpPr>
        <p:spPr>
          <a:xfrm>
            <a:off x="2188518" y="3818538"/>
            <a:ext cx="2286000" cy="769441"/>
          </a:xfrm>
          <a:prstGeom prst="rect">
            <a:avLst/>
          </a:prstGeom>
          <a:noFill/>
        </p:spPr>
        <p:txBody>
          <a:bodyPr wrap="square" rtlCol="0">
            <a:spAutoFit/>
          </a:bodyPr>
          <a:lstStyle/>
          <a:p>
            <a:pPr algn="ctr"/>
            <a:r>
              <a:rPr kumimoji="1" lang="ja-JP" altLang="en-US" sz="2200" dirty="0" smtClean="0"/>
              <a:t>専門性の高い人</a:t>
            </a:r>
            <a:endParaRPr kumimoji="1" lang="en-US" altLang="ja-JP" sz="2200" dirty="0" smtClean="0"/>
          </a:p>
          <a:p>
            <a:pPr algn="ctr"/>
            <a:r>
              <a:rPr lang="ja-JP" altLang="en-US" sz="2200" dirty="0" smtClean="0"/>
              <a:t>（専門家など）</a:t>
            </a:r>
            <a:endParaRPr kumimoji="1" lang="ja-JP" altLang="en-US" sz="2200" dirty="0"/>
          </a:p>
        </p:txBody>
      </p:sp>
      <p:sp>
        <p:nvSpPr>
          <p:cNvPr id="35" name="テキスト ボックス 34"/>
          <p:cNvSpPr txBox="1"/>
          <p:nvPr/>
        </p:nvSpPr>
        <p:spPr>
          <a:xfrm>
            <a:off x="4860032" y="3848090"/>
            <a:ext cx="2232248" cy="707886"/>
          </a:xfrm>
          <a:prstGeom prst="rect">
            <a:avLst/>
          </a:prstGeom>
          <a:noFill/>
        </p:spPr>
        <p:txBody>
          <a:bodyPr wrap="square" rtlCol="0">
            <a:spAutoFit/>
          </a:bodyPr>
          <a:lstStyle/>
          <a:p>
            <a:pPr algn="ctr"/>
            <a:r>
              <a:rPr kumimoji="1" lang="ja-JP" altLang="en-US" sz="2000" dirty="0" smtClean="0"/>
              <a:t>知名度の高い人</a:t>
            </a:r>
            <a:endParaRPr kumimoji="1" lang="en-US" altLang="ja-JP" sz="2000" dirty="0" smtClean="0"/>
          </a:p>
          <a:p>
            <a:pPr algn="ctr"/>
            <a:r>
              <a:rPr lang="ja-JP" altLang="en-US" sz="2000" dirty="0" smtClean="0"/>
              <a:t>（</a:t>
            </a:r>
            <a:r>
              <a:rPr lang="ja-JP" altLang="en-US" sz="2000" dirty="0"/>
              <a:t>芸能人</a:t>
            </a:r>
            <a:r>
              <a:rPr lang="ja-JP" altLang="en-US" sz="2000" dirty="0" smtClean="0"/>
              <a:t>など</a:t>
            </a:r>
            <a:r>
              <a:rPr lang="ja-JP" altLang="en-US" sz="2000" dirty="0" smtClean="0"/>
              <a:t>）</a:t>
            </a:r>
            <a:endParaRPr kumimoji="1" lang="ja-JP" altLang="en-US" sz="2000" dirty="0"/>
          </a:p>
        </p:txBody>
      </p:sp>
    </p:spTree>
    <p:extLst>
      <p:ext uri="{BB962C8B-B14F-4D97-AF65-F5344CB8AC3E}">
        <p14:creationId xmlns:p14="http://schemas.microsoft.com/office/powerpoint/2010/main" val="21664902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274638"/>
            <a:ext cx="8640960" cy="1143000"/>
          </a:xfrm>
        </p:spPr>
        <p:txBody>
          <a:bodyPr>
            <a:normAutofit fontScale="90000"/>
          </a:bodyPr>
          <a:lstStyle/>
          <a:p>
            <a:r>
              <a:rPr kumimoji="1" lang="en-US" altLang="ja-JP" sz="4800" dirty="0" smtClean="0"/>
              <a:t>3</a:t>
            </a:r>
            <a:r>
              <a:rPr kumimoji="1" lang="ja-JP" altLang="en-US" sz="4800" dirty="0" err="1" smtClean="0"/>
              <a:t>つの</a:t>
            </a:r>
            <a:r>
              <a:rPr kumimoji="1" lang="ja-JP" altLang="en-US" sz="4800" dirty="0" smtClean="0"/>
              <a:t>製品開発の</a:t>
            </a:r>
            <a:r>
              <a:rPr kumimoji="1" lang="ja-JP" altLang="en-US" sz="4800" dirty="0" smtClean="0"/>
              <a:t>共通点はあるが</a:t>
            </a:r>
            <a:r>
              <a:rPr kumimoji="1" lang="en-US" altLang="ja-JP" sz="4800" dirty="0" smtClean="0"/>
              <a:t>…</a:t>
            </a:r>
            <a:endParaRPr kumimoji="1" lang="ja-JP" altLang="en-US" sz="4800" dirty="0"/>
          </a:p>
        </p:txBody>
      </p:sp>
      <p:sp>
        <p:nvSpPr>
          <p:cNvPr id="4" name="スライド番号プレースホルダー 3"/>
          <p:cNvSpPr>
            <a:spLocks noGrp="1"/>
          </p:cNvSpPr>
          <p:nvPr>
            <p:ph type="sldNum" sz="quarter" idx="12"/>
          </p:nvPr>
        </p:nvSpPr>
        <p:spPr>
          <a:xfrm>
            <a:off x="6990159" y="6492875"/>
            <a:ext cx="2133600" cy="365125"/>
          </a:xfrm>
        </p:spPr>
        <p:txBody>
          <a:bodyPr/>
          <a:lstStyle/>
          <a:p>
            <a:fld id="{2D6E0203-098D-4630-A30A-39CC9ACA3C64}" type="slidenum">
              <a:rPr kumimoji="1" lang="ja-JP" altLang="en-US" sz="2400" b="1" smtClean="0">
                <a:solidFill>
                  <a:schemeClr val="tx1"/>
                </a:solidFill>
              </a:rPr>
              <a:pPr/>
              <a:t>22</a:t>
            </a:fld>
            <a:endParaRPr kumimoji="1" lang="ja-JP" altLang="en-US" sz="2400" b="1" dirty="0">
              <a:solidFill>
                <a:schemeClr val="tx1"/>
              </a:solidFill>
            </a:endParaRPr>
          </a:p>
        </p:txBody>
      </p:sp>
      <p:cxnSp>
        <p:nvCxnSpPr>
          <p:cNvPr id="6" name="直線コネクタ 5"/>
          <p:cNvCxnSpPr/>
          <p:nvPr/>
        </p:nvCxnSpPr>
        <p:spPr>
          <a:xfrm>
            <a:off x="0" y="1268760"/>
            <a:ext cx="9144000" cy="0"/>
          </a:xfrm>
          <a:prstGeom prst="line">
            <a:avLst/>
          </a:prstGeom>
          <a:ln w="76200">
            <a:solidFill>
              <a:schemeClr val="accent1">
                <a:lumMod val="60000"/>
                <a:lumOff val="40000"/>
              </a:schemeClr>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
        <p:nvSpPr>
          <p:cNvPr id="7" name="正方形/長方形 6"/>
          <p:cNvSpPr/>
          <p:nvPr/>
        </p:nvSpPr>
        <p:spPr>
          <a:xfrm>
            <a:off x="0" y="0"/>
            <a:ext cx="2483768" cy="548680"/>
          </a:xfrm>
          <a:prstGeom prst="rect">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a:solidFill>
                  <a:schemeClr val="bg1"/>
                </a:solidFill>
              </a:rPr>
              <a:t>研究目的</a:t>
            </a:r>
            <a:endParaRPr kumimoji="1" lang="ja-JP" altLang="en-US" sz="3200" dirty="0">
              <a:solidFill>
                <a:schemeClr val="bg1"/>
              </a:solidFill>
            </a:endParaRPr>
          </a:p>
        </p:txBody>
      </p:sp>
      <p:sp>
        <p:nvSpPr>
          <p:cNvPr id="14" name="テキスト ボックス 13"/>
          <p:cNvSpPr txBox="1"/>
          <p:nvPr/>
        </p:nvSpPr>
        <p:spPr>
          <a:xfrm>
            <a:off x="251520" y="1556792"/>
            <a:ext cx="8640960" cy="1200329"/>
          </a:xfrm>
          <a:prstGeom prst="rect">
            <a:avLst/>
          </a:prstGeom>
          <a:noFill/>
        </p:spPr>
        <p:txBody>
          <a:bodyPr wrap="square" rtlCol="0">
            <a:spAutoFit/>
          </a:bodyPr>
          <a:lstStyle/>
          <a:p>
            <a:r>
              <a:rPr kumimoji="1" lang="ja-JP" altLang="en-US" sz="2400" dirty="0" smtClean="0"/>
              <a:t>「外部資源との製品開発」と「顧客</a:t>
            </a:r>
            <a:r>
              <a:rPr kumimoji="1" lang="ja-JP" altLang="en-US" sz="2400" dirty="0" smtClean="0"/>
              <a:t>参加型製品開発」</a:t>
            </a:r>
            <a:r>
              <a:rPr kumimoji="1" lang="ja-JP" altLang="en-US" sz="2400" dirty="0" smtClean="0"/>
              <a:t>の共通点は、企業にとって外部の人間と製品開発を取り組んでいるということである。</a:t>
            </a:r>
            <a:endParaRPr kumimoji="1" lang="ja-JP" altLang="en-US" sz="2400" dirty="0"/>
          </a:p>
        </p:txBody>
      </p:sp>
      <p:grpSp>
        <p:nvGrpSpPr>
          <p:cNvPr id="3" name="グループ化 2"/>
          <p:cNvGrpSpPr/>
          <p:nvPr/>
        </p:nvGrpSpPr>
        <p:grpSpPr>
          <a:xfrm>
            <a:off x="856156" y="2924944"/>
            <a:ext cx="2172241" cy="1903462"/>
            <a:chOff x="856157" y="3429000"/>
            <a:chExt cx="1584176" cy="1368152"/>
          </a:xfrm>
        </p:grpSpPr>
        <p:sp>
          <p:nvSpPr>
            <p:cNvPr id="16" name="円/楕円 15"/>
            <p:cNvSpPr/>
            <p:nvPr/>
          </p:nvSpPr>
          <p:spPr>
            <a:xfrm>
              <a:off x="928167" y="3429000"/>
              <a:ext cx="1440160" cy="1368152"/>
            </a:xfrm>
            <a:prstGeom prst="ellipse">
              <a:avLst/>
            </a:prstGeom>
            <a:solidFill>
              <a:srgbClr val="CCFFCC"/>
            </a:solidFill>
            <a:ln>
              <a:solidFill>
                <a:srgbClr val="CC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p:cNvSpPr txBox="1"/>
            <p:nvPr/>
          </p:nvSpPr>
          <p:spPr>
            <a:xfrm>
              <a:off x="856157" y="3973039"/>
              <a:ext cx="1584176" cy="331831"/>
            </a:xfrm>
            <a:prstGeom prst="rect">
              <a:avLst/>
            </a:prstGeom>
            <a:noFill/>
          </p:spPr>
          <p:txBody>
            <a:bodyPr wrap="square" rtlCol="0">
              <a:spAutoFit/>
            </a:bodyPr>
            <a:lstStyle/>
            <a:p>
              <a:pPr algn="ctr"/>
              <a:r>
                <a:rPr kumimoji="1" lang="ja-JP" altLang="en-US" sz="2400" dirty="0" smtClean="0"/>
                <a:t>専門性が</a:t>
              </a:r>
              <a:r>
                <a:rPr kumimoji="1" lang="ja-JP" altLang="en-US" sz="2400" dirty="0" smtClean="0"/>
                <a:t>高い</a:t>
              </a:r>
              <a:endParaRPr kumimoji="1" lang="en-US" altLang="ja-JP" sz="2400" dirty="0" smtClean="0"/>
            </a:p>
          </p:txBody>
        </p:sp>
      </p:grpSp>
      <p:grpSp>
        <p:nvGrpSpPr>
          <p:cNvPr id="5" name="グループ化 4"/>
          <p:cNvGrpSpPr/>
          <p:nvPr/>
        </p:nvGrpSpPr>
        <p:grpSpPr>
          <a:xfrm>
            <a:off x="3499492" y="2921150"/>
            <a:ext cx="2160245" cy="1872207"/>
            <a:chOff x="3715964" y="3428999"/>
            <a:chExt cx="1636746" cy="1368152"/>
          </a:xfrm>
        </p:grpSpPr>
        <p:sp>
          <p:nvSpPr>
            <p:cNvPr id="17" name="円/楕円 16"/>
            <p:cNvSpPr/>
            <p:nvPr/>
          </p:nvSpPr>
          <p:spPr>
            <a:xfrm>
              <a:off x="3808487" y="3428999"/>
              <a:ext cx="1440160" cy="1368152"/>
            </a:xfrm>
            <a:prstGeom prst="ellipse">
              <a:avLst/>
            </a:prstGeom>
            <a:solidFill>
              <a:srgbClr val="FFCCFF"/>
            </a:solidFill>
            <a:ln>
              <a:solidFill>
                <a:srgbClr val="FF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ボックス 19"/>
            <p:cNvSpPr txBox="1"/>
            <p:nvPr/>
          </p:nvSpPr>
          <p:spPr>
            <a:xfrm>
              <a:off x="3715964" y="3950489"/>
              <a:ext cx="1636746" cy="337371"/>
            </a:xfrm>
            <a:prstGeom prst="rect">
              <a:avLst/>
            </a:prstGeom>
            <a:noFill/>
          </p:spPr>
          <p:txBody>
            <a:bodyPr wrap="square" rtlCol="0">
              <a:spAutoFit/>
            </a:bodyPr>
            <a:lstStyle/>
            <a:p>
              <a:pPr algn="ctr"/>
              <a:r>
                <a:rPr kumimoji="1" lang="ja-JP" altLang="en-US" sz="2400" dirty="0" smtClean="0"/>
                <a:t>知名度が</a:t>
              </a:r>
              <a:r>
                <a:rPr lang="ja-JP" altLang="en-US" sz="2400" dirty="0"/>
                <a:t>高い</a:t>
              </a:r>
              <a:endParaRPr kumimoji="1" lang="ja-JP" altLang="en-US" sz="2400" dirty="0"/>
            </a:p>
          </p:txBody>
        </p:sp>
      </p:grpSp>
      <p:sp>
        <p:nvSpPr>
          <p:cNvPr id="27" name="テキスト ボックス 26"/>
          <p:cNvSpPr txBox="1"/>
          <p:nvPr/>
        </p:nvSpPr>
        <p:spPr>
          <a:xfrm>
            <a:off x="251520" y="5691445"/>
            <a:ext cx="8640960" cy="492443"/>
          </a:xfrm>
          <a:prstGeom prst="rect">
            <a:avLst/>
          </a:prstGeom>
          <a:noFill/>
        </p:spPr>
        <p:txBody>
          <a:bodyPr wrap="square" rtlCol="0">
            <a:spAutoFit/>
          </a:bodyPr>
          <a:lstStyle/>
          <a:p>
            <a:pPr algn="ctr"/>
            <a:r>
              <a:rPr kumimoji="1" lang="ja-JP" altLang="en-US" sz="2600" dirty="0" smtClean="0"/>
              <a:t>３つの製品開発の効果は果たして同じものなのだろうか？</a:t>
            </a:r>
            <a:endParaRPr kumimoji="1" lang="en-US" altLang="ja-JP" sz="2600" dirty="0" smtClean="0"/>
          </a:p>
        </p:txBody>
      </p:sp>
      <p:sp>
        <p:nvSpPr>
          <p:cNvPr id="28" name="正方形/長方形 27"/>
          <p:cNvSpPr/>
          <p:nvPr/>
        </p:nvSpPr>
        <p:spPr>
          <a:xfrm>
            <a:off x="251520" y="5589240"/>
            <a:ext cx="8640960" cy="720079"/>
          </a:xfrm>
          <a:prstGeom prst="rect">
            <a:avLst/>
          </a:prstGeom>
          <a:no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2" name="グループ化 21"/>
          <p:cNvGrpSpPr/>
          <p:nvPr/>
        </p:nvGrpSpPr>
        <p:grpSpPr>
          <a:xfrm>
            <a:off x="6156176" y="2996952"/>
            <a:ext cx="1972791" cy="1831454"/>
            <a:chOff x="6688807" y="3460254"/>
            <a:chExt cx="1440160" cy="1368152"/>
          </a:xfrm>
        </p:grpSpPr>
        <p:sp>
          <p:nvSpPr>
            <p:cNvPr id="23" name="円/楕円 22"/>
            <p:cNvSpPr/>
            <p:nvPr/>
          </p:nvSpPr>
          <p:spPr>
            <a:xfrm>
              <a:off x="6688807" y="3460254"/>
              <a:ext cx="1440160" cy="1368152"/>
            </a:xfrm>
            <a:prstGeom prst="ellipse">
              <a:avLst/>
            </a:prstGeom>
            <a:solidFill>
              <a:srgbClr val="FFCC99"/>
            </a:solidFill>
            <a:ln>
              <a:solidFill>
                <a:srgbClr val="FFCC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p:cNvSpPr txBox="1"/>
            <p:nvPr/>
          </p:nvSpPr>
          <p:spPr>
            <a:xfrm>
              <a:off x="6760815" y="3933320"/>
              <a:ext cx="1296144" cy="344878"/>
            </a:xfrm>
            <a:prstGeom prst="rect">
              <a:avLst/>
            </a:prstGeom>
            <a:noFill/>
          </p:spPr>
          <p:txBody>
            <a:bodyPr wrap="square" rtlCol="0">
              <a:spAutoFit/>
            </a:bodyPr>
            <a:lstStyle/>
            <a:p>
              <a:pPr algn="ctr"/>
              <a:r>
                <a:rPr kumimoji="1" lang="ja-JP" altLang="en-US" sz="2400" dirty="0" smtClean="0"/>
                <a:t>顧客参加型</a:t>
              </a:r>
              <a:endParaRPr kumimoji="1" lang="ja-JP" altLang="en-US" sz="2400" dirty="0"/>
            </a:p>
          </p:txBody>
        </p:sp>
      </p:grpSp>
    </p:spTree>
    <p:extLst>
      <p:ext uri="{BB962C8B-B14F-4D97-AF65-F5344CB8AC3E}">
        <p14:creationId xmlns:p14="http://schemas.microsoft.com/office/powerpoint/2010/main" val="21293983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4800" dirty="0"/>
              <a:t>本</a:t>
            </a:r>
            <a:r>
              <a:rPr kumimoji="1" lang="ja-JP" altLang="en-US" sz="4800" dirty="0" smtClean="0"/>
              <a:t>研究の意義</a:t>
            </a:r>
            <a:endParaRPr kumimoji="1" lang="ja-JP" altLang="en-US" sz="4800" dirty="0"/>
          </a:p>
        </p:txBody>
      </p:sp>
      <p:sp>
        <p:nvSpPr>
          <p:cNvPr id="4" name="スライド番号プレースホルダー 3"/>
          <p:cNvSpPr>
            <a:spLocks noGrp="1"/>
          </p:cNvSpPr>
          <p:nvPr>
            <p:ph type="sldNum" sz="quarter" idx="12"/>
          </p:nvPr>
        </p:nvSpPr>
        <p:spPr>
          <a:xfrm>
            <a:off x="7000564" y="6492875"/>
            <a:ext cx="2133600" cy="365125"/>
          </a:xfrm>
        </p:spPr>
        <p:txBody>
          <a:bodyPr/>
          <a:lstStyle/>
          <a:p>
            <a:fld id="{2D6E0203-098D-4630-A30A-39CC9ACA3C64}" type="slidenum">
              <a:rPr kumimoji="1" lang="ja-JP" altLang="en-US" sz="2400" b="1" smtClean="0">
                <a:solidFill>
                  <a:schemeClr val="tx1"/>
                </a:solidFill>
              </a:rPr>
              <a:pPr/>
              <a:t>23</a:t>
            </a:fld>
            <a:endParaRPr kumimoji="1" lang="ja-JP" altLang="en-US" sz="2400" b="1" dirty="0">
              <a:solidFill>
                <a:schemeClr val="tx1"/>
              </a:solidFill>
            </a:endParaRPr>
          </a:p>
        </p:txBody>
      </p:sp>
      <p:cxnSp>
        <p:nvCxnSpPr>
          <p:cNvPr id="5" name="直線コネクタ 4"/>
          <p:cNvCxnSpPr/>
          <p:nvPr/>
        </p:nvCxnSpPr>
        <p:spPr>
          <a:xfrm>
            <a:off x="0" y="1268760"/>
            <a:ext cx="9144000" cy="0"/>
          </a:xfrm>
          <a:prstGeom prst="line">
            <a:avLst/>
          </a:prstGeom>
          <a:ln w="76200">
            <a:solidFill>
              <a:schemeClr val="accent1">
                <a:lumMod val="60000"/>
                <a:lumOff val="40000"/>
              </a:schemeClr>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
        <p:nvSpPr>
          <p:cNvPr id="6" name="正方形/長方形 5"/>
          <p:cNvSpPr/>
          <p:nvPr/>
        </p:nvSpPr>
        <p:spPr>
          <a:xfrm>
            <a:off x="0" y="0"/>
            <a:ext cx="2483768" cy="548680"/>
          </a:xfrm>
          <a:prstGeom prst="rect">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a:solidFill>
                  <a:schemeClr val="bg1"/>
                </a:solidFill>
              </a:rPr>
              <a:t>研究目的</a:t>
            </a:r>
            <a:endParaRPr kumimoji="1" lang="ja-JP" altLang="en-US" sz="3200" dirty="0">
              <a:solidFill>
                <a:schemeClr val="bg1"/>
              </a:solidFill>
            </a:endParaRPr>
          </a:p>
        </p:txBody>
      </p:sp>
      <p:sp>
        <p:nvSpPr>
          <p:cNvPr id="7" name="テキスト ボックス 6"/>
          <p:cNvSpPr txBox="1"/>
          <p:nvPr/>
        </p:nvSpPr>
        <p:spPr>
          <a:xfrm>
            <a:off x="251520" y="5587305"/>
            <a:ext cx="8640960" cy="492443"/>
          </a:xfrm>
          <a:prstGeom prst="rect">
            <a:avLst/>
          </a:prstGeom>
          <a:noFill/>
        </p:spPr>
        <p:txBody>
          <a:bodyPr wrap="square" rtlCol="0">
            <a:spAutoFit/>
          </a:bodyPr>
          <a:lstStyle/>
          <a:p>
            <a:pPr algn="ctr"/>
            <a:r>
              <a:rPr kumimoji="1" lang="ja-JP" altLang="en-US" sz="2600" dirty="0" smtClean="0"/>
              <a:t>一般人を参加させることの</a:t>
            </a:r>
            <a:r>
              <a:rPr kumimoji="1" lang="ja-JP" altLang="en-US" sz="2600" dirty="0" smtClean="0"/>
              <a:t>メリットを明らかにすることである。</a:t>
            </a:r>
            <a:endParaRPr kumimoji="1" lang="ja-JP" altLang="en-US" sz="2600" dirty="0"/>
          </a:p>
        </p:txBody>
      </p:sp>
      <p:sp>
        <p:nvSpPr>
          <p:cNvPr id="8" name="正方形/長方形 7"/>
          <p:cNvSpPr/>
          <p:nvPr/>
        </p:nvSpPr>
        <p:spPr>
          <a:xfrm>
            <a:off x="107504" y="5433416"/>
            <a:ext cx="8928992" cy="830997"/>
          </a:xfrm>
          <a:prstGeom prst="rect">
            <a:avLst/>
          </a:prstGeom>
          <a:noFill/>
          <a:ln w="28575">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円/楕円 7"/>
          <p:cNvSpPr/>
          <p:nvPr/>
        </p:nvSpPr>
        <p:spPr>
          <a:xfrm>
            <a:off x="971600" y="1484784"/>
            <a:ext cx="1440160" cy="1368152"/>
          </a:xfrm>
          <a:prstGeom prst="ellipse">
            <a:avLst/>
          </a:prstGeom>
          <a:solidFill>
            <a:srgbClr val="CCFFCC"/>
          </a:solidFill>
          <a:ln>
            <a:solidFill>
              <a:srgbClr val="CC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8"/>
          <p:cNvSpPr/>
          <p:nvPr/>
        </p:nvSpPr>
        <p:spPr>
          <a:xfrm>
            <a:off x="3851920" y="1484784"/>
            <a:ext cx="1440160" cy="1368152"/>
          </a:xfrm>
          <a:prstGeom prst="ellipse">
            <a:avLst/>
          </a:prstGeom>
          <a:solidFill>
            <a:srgbClr val="FFCCFF"/>
          </a:solidFill>
          <a:ln>
            <a:solidFill>
              <a:srgbClr val="FF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9"/>
          <p:cNvSpPr/>
          <p:nvPr/>
        </p:nvSpPr>
        <p:spPr>
          <a:xfrm>
            <a:off x="6732240" y="1484784"/>
            <a:ext cx="1440160" cy="1368152"/>
          </a:xfrm>
          <a:prstGeom prst="ellipse">
            <a:avLst/>
          </a:prstGeom>
          <a:solidFill>
            <a:srgbClr val="FFCC99"/>
          </a:solidFill>
          <a:ln>
            <a:solidFill>
              <a:srgbClr val="FFCC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899592" y="1753361"/>
            <a:ext cx="1584176" cy="830997"/>
          </a:xfrm>
          <a:prstGeom prst="rect">
            <a:avLst/>
          </a:prstGeom>
          <a:noFill/>
        </p:spPr>
        <p:txBody>
          <a:bodyPr wrap="square" rtlCol="0">
            <a:spAutoFit/>
          </a:bodyPr>
          <a:lstStyle/>
          <a:p>
            <a:pPr algn="ctr"/>
            <a:r>
              <a:rPr kumimoji="1" lang="ja-JP" altLang="en-US" sz="2400" dirty="0" smtClean="0"/>
              <a:t>専門性が高い</a:t>
            </a:r>
            <a:endParaRPr kumimoji="1" lang="ja-JP" altLang="en-US" sz="2400" dirty="0"/>
          </a:p>
        </p:txBody>
      </p:sp>
      <p:sp>
        <p:nvSpPr>
          <p:cNvPr id="13" name="テキスト ボックス 12"/>
          <p:cNvSpPr txBox="1"/>
          <p:nvPr/>
        </p:nvSpPr>
        <p:spPr>
          <a:xfrm>
            <a:off x="3851920" y="1753359"/>
            <a:ext cx="1440160" cy="830997"/>
          </a:xfrm>
          <a:prstGeom prst="rect">
            <a:avLst/>
          </a:prstGeom>
          <a:noFill/>
        </p:spPr>
        <p:txBody>
          <a:bodyPr wrap="square" rtlCol="0">
            <a:spAutoFit/>
          </a:bodyPr>
          <a:lstStyle/>
          <a:p>
            <a:pPr algn="ctr"/>
            <a:r>
              <a:rPr kumimoji="1" lang="ja-JP" altLang="en-US" sz="2400" dirty="0" smtClean="0"/>
              <a:t>知名度が高い</a:t>
            </a:r>
            <a:endParaRPr kumimoji="1" lang="ja-JP" altLang="en-US" sz="2400" dirty="0"/>
          </a:p>
        </p:txBody>
      </p:sp>
      <p:sp>
        <p:nvSpPr>
          <p:cNvPr id="14" name="テキスト ボックス 13"/>
          <p:cNvSpPr txBox="1"/>
          <p:nvPr/>
        </p:nvSpPr>
        <p:spPr>
          <a:xfrm>
            <a:off x="6804248" y="1753358"/>
            <a:ext cx="1296144" cy="830997"/>
          </a:xfrm>
          <a:prstGeom prst="rect">
            <a:avLst/>
          </a:prstGeom>
          <a:noFill/>
        </p:spPr>
        <p:txBody>
          <a:bodyPr wrap="square" rtlCol="0">
            <a:spAutoFit/>
          </a:bodyPr>
          <a:lstStyle/>
          <a:p>
            <a:pPr algn="ctr"/>
            <a:r>
              <a:rPr kumimoji="1" lang="ja-JP" altLang="en-US" sz="2400" dirty="0" smtClean="0"/>
              <a:t>顧客</a:t>
            </a:r>
            <a:endParaRPr kumimoji="1" lang="en-US" altLang="ja-JP" sz="2400" dirty="0" smtClean="0"/>
          </a:p>
          <a:p>
            <a:pPr algn="ctr"/>
            <a:r>
              <a:rPr kumimoji="1" lang="ja-JP" altLang="en-US" sz="2400" dirty="0" smtClean="0"/>
              <a:t>参加型</a:t>
            </a:r>
            <a:endParaRPr kumimoji="1" lang="ja-JP" altLang="en-US" sz="2400" dirty="0"/>
          </a:p>
        </p:txBody>
      </p:sp>
      <p:sp>
        <p:nvSpPr>
          <p:cNvPr id="16" name="左中かっこ 15"/>
          <p:cNvSpPr/>
          <p:nvPr/>
        </p:nvSpPr>
        <p:spPr>
          <a:xfrm rot="16200000" flipV="1">
            <a:off x="2748397" y="801277"/>
            <a:ext cx="648072" cy="4464496"/>
          </a:xfrm>
          <a:prstGeom prst="leftBrace">
            <a:avLst/>
          </a:prstGeom>
          <a:ln w="28575">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1" name="下矢印 16"/>
          <p:cNvSpPr/>
          <p:nvPr/>
        </p:nvSpPr>
        <p:spPr>
          <a:xfrm>
            <a:off x="6964796" y="3033524"/>
            <a:ext cx="972108" cy="467484"/>
          </a:xfrm>
          <a:prstGeom prst="downArrow">
            <a:avLst/>
          </a:prstGeom>
          <a:solidFill>
            <a:srgbClr val="CCECFF"/>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ボックス 18"/>
          <p:cNvSpPr txBox="1"/>
          <p:nvPr/>
        </p:nvSpPr>
        <p:spPr>
          <a:xfrm>
            <a:off x="611560" y="3645024"/>
            <a:ext cx="5040560" cy="1015663"/>
          </a:xfrm>
          <a:prstGeom prst="rect">
            <a:avLst/>
          </a:prstGeom>
          <a:noFill/>
        </p:spPr>
        <p:txBody>
          <a:bodyPr wrap="square" rtlCol="0">
            <a:spAutoFit/>
          </a:bodyPr>
          <a:lstStyle/>
          <a:p>
            <a:r>
              <a:rPr lang="ja-JP" altLang="en-US" sz="2000" dirty="0"/>
              <a:t>専門性</a:t>
            </a:r>
            <a:r>
              <a:rPr lang="ja-JP" altLang="en-US" sz="2000" dirty="0" smtClean="0"/>
              <a:t>や知名度が</a:t>
            </a:r>
            <a:r>
              <a:rPr lang="ja-JP" altLang="en-US" sz="2000" dirty="0"/>
              <a:t>高い人</a:t>
            </a:r>
            <a:r>
              <a:rPr lang="ja-JP" altLang="en-US" sz="2000" dirty="0" smtClean="0"/>
              <a:t>を</a:t>
            </a:r>
            <a:r>
              <a:rPr lang="ja-JP" altLang="en-US" sz="2000" dirty="0"/>
              <a:t>製品開発</a:t>
            </a:r>
            <a:r>
              <a:rPr lang="ja-JP" altLang="en-US" sz="2000" dirty="0" smtClean="0"/>
              <a:t>に参加させることによって</a:t>
            </a:r>
            <a:r>
              <a:rPr lang="ja-JP" altLang="en-US" sz="2000" dirty="0" smtClean="0"/>
              <a:t>、消費者</a:t>
            </a:r>
            <a:r>
              <a:rPr lang="ja-JP" altLang="en-US" sz="2000" dirty="0" smtClean="0"/>
              <a:t>に対してメリットがあり</a:t>
            </a:r>
            <a:r>
              <a:rPr lang="ja-JP" altLang="en-US" sz="2000" dirty="0" smtClean="0"/>
              <a:t>そうだとなんとなく予想できる。</a:t>
            </a:r>
            <a:endParaRPr kumimoji="1" lang="ja-JP" altLang="en-US" sz="2000" dirty="0"/>
          </a:p>
        </p:txBody>
      </p:sp>
      <p:sp>
        <p:nvSpPr>
          <p:cNvPr id="23" name="テキスト ボックス 19"/>
          <p:cNvSpPr txBox="1"/>
          <p:nvPr/>
        </p:nvSpPr>
        <p:spPr>
          <a:xfrm>
            <a:off x="6046694" y="3645024"/>
            <a:ext cx="2989802" cy="646331"/>
          </a:xfrm>
          <a:prstGeom prst="rect">
            <a:avLst/>
          </a:prstGeom>
          <a:noFill/>
        </p:spPr>
        <p:txBody>
          <a:bodyPr wrap="square" rtlCol="0">
            <a:spAutoFit/>
          </a:bodyPr>
          <a:lstStyle/>
          <a:p>
            <a:r>
              <a:rPr kumimoji="1" lang="ja-JP" altLang="en-US" dirty="0" smtClean="0"/>
              <a:t>一般人を参加させることによってのメリットは・・・？</a:t>
            </a:r>
            <a:endParaRPr kumimoji="1" lang="ja-JP" altLang="en-US" dirty="0"/>
          </a:p>
        </p:txBody>
      </p:sp>
    </p:spTree>
    <p:extLst>
      <p:ext uri="{BB962C8B-B14F-4D97-AF65-F5344CB8AC3E}">
        <p14:creationId xmlns:p14="http://schemas.microsoft.com/office/powerpoint/2010/main" val="107104444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4800" dirty="0" smtClean="0"/>
              <a:t>研究目的</a:t>
            </a:r>
            <a:endParaRPr kumimoji="1" lang="ja-JP" altLang="en-US" sz="4800" dirty="0"/>
          </a:p>
        </p:txBody>
      </p:sp>
      <p:sp>
        <p:nvSpPr>
          <p:cNvPr id="3" name="スライド番号プレースホルダ 2"/>
          <p:cNvSpPr>
            <a:spLocks noGrp="1"/>
          </p:cNvSpPr>
          <p:nvPr>
            <p:ph type="sldNum" sz="quarter" idx="12"/>
          </p:nvPr>
        </p:nvSpPr>
        <p:spPr>
          <a:xfrm>
            <a:off x="7010350" y="6458545"/>
            <a:ext cx="2133600" cy="365125"/>
          </a:xfrm>
        </p:spPr>
        <p:txBody>
          <a:bodyPr/>
          <a:lstStyle/>
          <a:p>
            <a:fld id="{2D6E0203-098D-4630-A30A-39CC9ACA3C64}" type="slidenum">
              <a:rPr kumimoji="1" lang="ja-JP" altLang="en-US" sz="2400" b="1" smtClean="0">
                <a:solidFill>
                  <a:schemeClr val="tx1"/>
                </a:solidFill>
              </a:rPr>
              <a:pPr/>
              <a:t>24</a:t>
            </a:fld>
            <a:endParaRPr kumimoji="1" lang="ja-JP" altLang="en-US" sz="2400" b="1" dirty="0">
              <a:solidFill>
                <a:schemeClr val="tx1"/>
              </a:solidFill>
            </a:endParaRPr>
          </a:p>
        </p:txBody>
      </p:sp>
      <p:sp>
        <p:nvSpPr>
          <p:cNvPr id="4" name="正方形/長方形 3"/>
          <p:cNvSpPr/>
          <p:nvPr/>
        </p:nvSpPr>
        <p:spPr>
          <a:xfrm>
            <a:off x="0" y="0"/>
            <a:ext cx="2483768" cy="548680"/>
          </a:xfrm>
          <a:prstGeom prst="rect">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smtClean="0">
                <a:solidFill>
                  <a:schemeClr val="bg1"/>
                </a:solidFill>
              </a:rPr>
              <a:t>研究</a:t>
            </a:r>
            <a:r>
              <a:rPr lang="ja-JP" altLang="en-US" sz="3200" dirty="0">
                <a:solidFill>
                  <a:schemeClr val="bg1"/>
                </a:solidFill>
              </a:rPr>
              <a:t>目</a:t>
            </a:r>
            <a:r>
              <a:rPr lang="ja-JP" altLang="en-US" sz="3200">
                <a:solidFill>
                  <a:schemeClr val="bg1"/>
                </a:solidFill>
              </a:rPr>
              <a:t>的</a:t>
            </a:r>
            <a:endParaRPr kumimoji="1" lang="ja-JP" altLang="en-US" sz="3200" dirty="0">
              <a:solidFill>
                <a:schemeClr val="bg1"/>
              </a:solidFill>
            </a:endParaRPr>
          </a:p>
        </p:txBody>
      </p:sp>
      <p:cxnSp>
        <p:nvCxnSpPr>
          <p:cNvPr id="5" name="直線コネクタ 4"/>
          <p:cNvCxnSpPr/>
          <p:nvPr/>
        </p:nvCxnSpPr>
        <p:spPr>
          <a:xfrm>
            <a:off x="0" y="1268760"/>
            <a:ext cx="9144000" cy="0"/>
          </a:xfrm>
          <a:prstGeom prst="line">
            <a:avLst/>
          </a:prstGeom>
          <a:ln w="76200">
            <a:solidFill>
              <a:schemeClr val="accent1">
                <a:lumMod val="60000"/>
                <a:lumOff val="40000"/>
              </a:schemeClr>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
        <p:nvSpPr>
          <p:cNvPr id="6" name="角丸四角形 5"/>
          <p:cNvSpPr/>
          <p:nvPr/>
        </p:nvSpPr>
        <p:spPr>
          <a:xfrm>
            <a:off x="251520" y="2132856"/>
            <a:ext cx="8640960" cy="2520280"/>
          </a:xfrm>
          <a:prstGeom prst="roundRect">
            <a:avLst/>
          </a:prstGeom>
          <a:noFill/>
          <a:ln w="57150">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395536" y="2636912"/>
            <a:ext cx="8352928" cy="1569660"/>
          </a:xfrm>
          <a:prstGeom prst="rect">
            <a:avLst/>
          </a:prstGeom>
          <a:noFill/>
        </p:spPr>
        <p:txBody>
          <a:bodyPr wrap="square" rtlCol="0">
            <a:spAutoFit/>
          </a:bodyPr>
          <a:lstStyle/>
          <a:p>
            <a:r>
              <a:rPr kumimoji="1" lang="ja-JP" altLang="en-US" sz="4800" dirty="0"/>
              <a:t>顧客参加型</a:t>
            </a:r>
            <a:r>
              <a:rPr lang="ja-JP" altLang="en-US" sz="4800" dirty="0"/>
              <a:t>製品</a:t>
            </a:r>
            <a:r>
              <a:rPr kumimoji="1" lang="ja-JP" altLang="en-US" sz="4800" dirty="0" smtClean="0"/>
              <a:t>の</a:t>
            </a:r>
            <a:r>
              <a:rPr lang="ja-JP" altLang="en-US" sz="4800" dirty="0" smtClean="0"/>
              <a:t>消費者</a:t>
            </a:r>
            <a:r>
              <a:rPr lang="ja-JP" altLang="en-US" sz="4800" dirty="0"/>
              <a:t>への心理効果を</a:t>
            </a:r>
            <a:r>
              <a:rPr kumimoji="1" lang="ja-JP" altLang="en-US" sz="4800" dirty="0"/>
              <a:t>明らかにする。</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5400" dirty="0" smtClean="0"/>
              <a:t>目次</a:t>
            </a:r>
            <a:endParaRPr kumimoji="1" lang="ja-JP" altLang="en-US" sz="5400" dirty="0"/>
          </a:p>
        </p:txBody>
      </p:sp>
      <p:sp>
        <p:nvSpPr>
          <p:cNvPr id="3" name="コンテンツ プレースホルダ 2"/>
          <p:cNvSpPr>
            <a:spLocks noGrp="1"/>
          </p:cNvSpPr>
          <p:nvPr>
            <p:ph idx="1"/>
          </p:nvPr>
        </p:nvSpPr>
        <p:spPr/>
        <p:txBody>
          <a:bodyPr>
            <a:normAutofit/>
          </a:bodyPr>
          <a:lstStyle/>
          <a:p>
            <a:pPr>
              <a:spcBef>
                <a:spcPts val="600"/>
              </a:spcBef>
              <a:spcAft>
                <a:spcPts val="600"/>
              </a:spcAft>
              <a:buNone/>
            </a:pPr>
            <a:r>
              <a:rPr lang="ja-JP" altLang="en-US" sz="3600" dirty="0"/>
              <a:t>現状分析</a:t>
            </a:r>
            <a:endParaRPr lang="en-US" altLang="ja-JP" sz="3600" dirty="0"/>
          </a:p>
          <a:p>
            <a:pPr>
              <a:spcBef>
                <a:spcPts val="600"/>
              </a:spcBef>
              <a:spcAft>
                <a:spcPts val="600"/>
              </a:spcAft>
              <a:buNone/>
            </a:pPr>
            <a:r>
              <a:rPr lang="ja-JP" altLang="en-US" sz="3600" dirty="0"/>
              <a:t>先行</a:t>
            </a:r>
            <a:r>
              <a:rPr lang="ja-JP" altLang="en-US" sz="3600" dirty="0" smtClean="0"/>
              <a:t>研究</a:t>
            </a:r>
            <a:endParaRPr lang="en-US" altLang="ja-JP" sz="3600" dirty="0" smtClean="0"/>
          </a:p>
          <a:p>
            <a:pPr>
              <a:spcBef>
                <a:spcPts val="600"/>
              </a:spcBef>
              <a:spcAft>
                <a:spcPts val="600"/>
              </a:spcAft>
              <a:buNone/>
            </a:pPr>
            <a:r>
              <a:rPr lang="ja-JP" altLang="en-US" sz="3600" dirty="0" smtClean="0"/>
              <a:t>研究</a:t>
            </a:r>
            <a:r>
              <a:rPr lang="ja-JP" altLang="en-US" sz="3600" dirty="0"/>
              <a:t>目的</a:t>
            </a:r>
            <a:endParaRPr kumimoji="1" lang="en-US" altLang="ja-JP" sz="3600" dirty="0"/>
          </a:p>
          <a:p>
            <a:pPr>
              <a:buNone/>
            </a:pPr>
            <a:r>
              <a:rPr kumimoji="1" lang="ja-JP" altLang="en-US" sz="3600" dirty="0" smtClean="0"/>
              <a:t>仮説の導出</a:t>
            </a:r>
            <a:endParaRPr kumimoji="1" lang="en-US" altLang="ja-JP" sz="3600" dirty="0" smtClean="0"/>
          </a:p>
          <a:p>
            <a:pPr>
              <a:buNone/>
            </a:pPr>
            <a:r>
              <a:rPr lang="ja-JP" altLang="en-US" sz="3600" dirty="0"/>
              <a:t>仮説の</a:t>
            </a:r>
            <a:r>
              <a:rPr lang="ja-JP" altLang="en-US" sz="3600" dirty="0" smtClean="0"/>
              <a:t>検証</a:t>
            </a:r>
            <a:endParaRPr lang="en-US" altLang="ja-JP" sz="3600" dirty="0" smtClean="0"/>
          </a:p>
          <a:p>
            <a:pPr>
              <a:buNone/>
            </a:pPr>
            <a:endParaRPr kumimoji="1" lang="ja-JP" altLang="en-US" sz="3600" dirty="0"/>
          </a:p>
        </p:txBody>
      </p:sp>
      <p:sp>
        <p:nvSpPr>
          <p:cNvPr id="4" name="スライド番号プレースホルダ 3"/>
          <p:cNvSpPr>
            <a:spLocks noGrp="1"/>
          </p:cNvSpPr>
          <p:nvPr>
            <p:ph type="sldNum" sz="quarter" idx="12"/>
          </p:nvPr>
        </p:nvSpPr>
        <p:spPr>
          <a:xfrm>
            <a:off x="7010350" y="6492875"/>
            <a:ext cx="2133600" cy="365125"/>
          </a:xfrm>
        </p:spPr>
        <p:txBody>
          <a:bodyPr/>
          <a:lstStyle/>
          <a:p>
            <a:fld id="{2D6E0203-098D-4630-A30A-39CC9ACA3C64}" type="slidenum">
              <a:rPr kumimoji="1" lang="ja-JP" altLang="en-US" sz="2400" b="1" smtClean="0">
                <a:solidFill>
                  <a:schemeClr val="tx1"/>
                </a:solidFill>
              </a:rPr>
              <a:pPr/>
              <a:t>25</a:t>
            </a:fld>
            <a:endParaRPr kumimoji="1" lang="ja-JP" altLang="en-US" sz="2400" b="1" dirty="0">
              <a:solidFill>
                <a:schemeClr val="tx1"/>
              </a:solidFill>
            </a:endParaRPr>
          </a:p>
        </p:txBody>
      </p:sp>
      <p:sp>
        <p:nvSpPr>
          <p:cNvPr id="12" name="角丸四角形 11"/>
          <p:cNvSpPr/>
          <p:nvPr/>
        </p:nvSpPr>
        <p:spPr>
          <a:xfrm>
            <a:off x="467544" y="3671689"/>
            <a:ext cx="2520280" cy="720080"/>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 name="直線コネクタ 7"/>
          <p:cNvCxnSpPr/>
          <p:nvPr/>
        </p:nvCxnSpPr>
        <p:spPr>
          <a:xfrm>
            <a:off x="0" y="1268760"/>
            <a:ext cx="9144000" cy="0"/>
          </a:xfrm>
          <a:prstGeom prst="line">
            <a:avLst/>
          </a:prstGeom>
          <a:ln w="76200">
            <a:solidFill>
              <a:schemeClr val="accent1">
                <a:lumMod val="60000"/>
                <a:lumOff val="40000"/>
              </a:schemeClr>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420348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404664"/>
            <a:ext cx="8640960" cy="848518"/>
          </a:xfrm>
        </p:spPr>
        <p:txBody>
          <a:bodyPr>
            <a:noAutofit/>
          </a:bodyPr>
          <a:lstStyle/>
          <a:p>
            <a:r>
              <a:rPr lang="ja-JP" altLang="en-US" dirty="0" smtClean="0"/>
              <a:t>　</a:t>
            </a:r>
            <a:r>
              <a:rPr lang="ja-JP" altLang="en-US" sz="3200" dirty="0" smtClean="0"/>
              <a:t>「</a:t>
            </a:r>
            <a:r>
              <a:rPr lang="ja-JP" altLang="en-US" sz="3200" dirty="0"/>
              <a:t>誰が」という部分</a:t>
            </a:r>
            <a:r>
              <a:rPr lang="ja-JP" altLang="en-US" sz="3200" dirty="0" smtClean="0"/>
              <a:t>は人</a:t>
            </a:r>
            <a:r>
              <a:rPr lang="ja-JP" altLang="en-US" sz="3200" dirty="0"/>
              <a:t>に影響を与えるのか？</a:t>
            </a:r>
            <a:endParaRPr kumimoji="1" lang="ja-JP" altLang="en-US" sz="3200" dirty="0"/>
          </a:p>
        </p:txBody>
      </p:sp>
      <p:sp>
        <p:nvSpPr>
          <p:cNvPr id="4" name="スライド番号プレースホルダー 3"/>
          <p:cNvSpPr>
            <a:spLocks noGrp="1"/>
          </p:cNvSpPr>
          <p:nvPr>
            <p:ph type="sldNum" sz="quarter" idx="12"/>
          </p:nvPr>
        </p:nvSpPr>
        <p:spPr>
          <a:xfrm>
            <a:off x="6992863" y="6469310"/>
            <a:ext cx="2133600" cy="365125"/>
          </a:xfrm>
        </p:spPr>
        <p:txBody>
          <a:bodyPr/>
          <a:lstStyle/>
          <a:p>
            <a:fld id="{2D6E0203-098D-4630-A30A-39CC9ACA3C64}" type="slidenum">
              <a:rPr kumimoji="1" lang="ja-JP" altLang="en-US" sz="2400" b="1" smtClean="0">
                <a:solidFill>
                  <a:schemeClr val="tx1"/>
                </a:solidFill>
              </a:rPr>
              <a:pPr/>
              <a:t>26</a:t>
            </a:fld>
            <a:endParaRPr kumimoji="1" lang="ja-JP" altLang="en-US" sz="2400" b="1" dirty="0">
              <a:solidFill>
                <a:schemeClr val="tx1"/>
              </a:solidFill>
            </a:endParaRPr>
          </a:p>
        </p:txBody>
      </p:sp>
      <p:cxnSp>
        <p:nvCxnSpPr>
          <p:cNvPr id="5" name="直線コネクタ 4"/>
          <p:cNvCxnSpPr/>
          <p:nvPr/>
        </p:nvCxnSpPr>
        <p:spPr>
          <a:xfrm>
            <a:off x="0" y="1268760"/>
            <a:ext cx="9144000" cy="0"/>
          </a:xfrm>
          <a:prstGeom prst="line">
            <a:avLst/>
          </a:prstGeom>
          <a:ln w="76200">
            <a:solidFill>
              <a:schemeClr val="accent1">
                <a:lumMod val="60000"/>
                <a:lumOff val="40000"/>
              </a:schemeClr>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
        <p:nvSpPr>
          <p:cNvPr id="6" name="正方形/長方形 5"/>
          <p:cNvSpPr/>
          <p:nvPr/>
        </p:nvSpPr>
        <p:spPr>
          <a:xfrm>
            <a:off x="0" y="0"/>
            <a:ext cx="2483768" cy="548680"/>
          </a:xfrm>
          <a:prstGeom prst="rect">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a:solidFill>
                  <a:schemeClr val="bg1"/>
                </a:solidFill>
              </a:rPr>
              <a:t>仮説の導出</a:t>
            </a:r>
            <a:endParaRPr kumimoji="1" lang="ja-JP" altLang="en-US" sz="3200" dirty="0">
              <a:solidFill>
                <a:schemeClr val="bg1"/>
              </a:solidFill>
            </a:endParaRPr>
          </a:p>
        </p:txBody>
      </p:sp>
      <p:sp>
        <p:nvSpPr>
          <p:cNvPr id="7" name="正方形/長方形 6"/>
          <p:cNvSpPr/>
          <p:nvPr/>
        </p:nvSpPr>
        <p:spPr>
          <a:xfrm>
            <a:off x="251520" y="5412923"/>
            <a:ext cx="8640960" cy="914400"/>
          </a:xfrm>
          <a:prstGeom prst="rect">
            <a:avLst/>
          </a:prstGeom>
          <a:noFill/>
          <a:ln w="38100">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251520" y="5373216"/>
            <a:ext cx="8640960" cy="954107"/>
          </a:xfrm>
          <a:prstGeom prst="rect">
            <a:avLst/>
          </a:prstGeom>
          <a:noFill/>
        </p:spPr>
        <p:txBody>
          <a:bodyPr wrap="square" rtlCol="0">
            <a:spAutoFit/>
          </a:bodyPr>
          <a:lstStyle/>
          <a:p>
            <a:pPr algn="ctr"/>
            <a:r>
              <a:rPr kumimoji="1" lang="ja-JP" altLang="en-US" sz="2800" u="sng" dirty="0">
                <a:solidFill>
                  <a:srgbClr val="FF0000"/>
                </a:solidFill>
              </a:rPr>
              <a:t>だれが参加</a:t>
            </a:r>
            <a:r>
              <a:rPr kumimoji="1" lang="ja-JP" altLang="en-US" sz="2800" u="sng" dirty="0" smtClean="0">
                <a:solidFill>
                  <a:srgbClr val="FF0000"/>
                </a:solidFill>
              </a:rPr>
              <a:t>した</a:t>
            </a:r>
            <a:r>
              <a:rPr kumimoji="1" lang="ja-JP" altLang="en-US" sz="2600" dirty="0" smtClean="0"/>
              <a:t>か</a:t>
            </a:r>
            <a:r>
              <a:rPr lang="ja-JP" altLang="en-US" sz="2600" dirty="0" smtClean="0"/>
              <a:t>は</a:t>
            </a:r>
            <a:r>
              <a:rPr kumimoji="1" lang="ja-JP" altLang="en-US" sz="2600" dirty="0" smtClean="0"/>
              <a:t>消費者</a:t>
            </a:r>
            <a:r>
              <a:rPr kumimoji="1" lang="ja-JP" altLang="en-US" sz="2600" dirty="0"/>
              <a:t>にとって大きな影響を与える。</a:t>
            </a:r>
          </a:p>
          <a:p>
            <a:pPr algn="ctr"/>
            <a:r>
              <a:rPr lang="ja-JP" altLang="en-US" sz="2800" dirty="0"/>
              <a:t>それぞれのケースで与える効果を考える</a:t>
            </a:r>
            <a:r>
              <a:rPr lang="ja-JP" altLang="en-US" sz="2800" dirty="0" smtClean="0"/>
              <a:t>。</a:t>
            </a:r>
            <a:endParaRPr lang="ja-JP" altLang="en-US" sz="2800" dirty="0"/>
          </a:p>
        </p:txBody>
      </p:sp>
      <p:sp>
        <p:nvSpPr>
          <p:cNvPr id="9" name="テキスト ボックス 8"/>
          <p:cNvSpPr txBox="1"/>
          <p:nvPr/>
        </p:nvSpPr>
        <p:spPr>
          <a:xfrm>
            <a:off x="251520" y="1556792"/>
            <a:ext cx="8640960" cy="707886"/>
          </a:xfrm>
          <a:prstGeom prst="rect">
            <a:avLst/>
          </a:prstGeom>
          <a:noFill/>
        </p:spPr>
        <p:txBody>
          <a:bodyPr wrap="square" rtlCol="0">
            <a:spAutoFit/>
          </a:bodyPr>
          <a:lstStyle/>
          <a:p>
            <a:pPr algn="ctr"/>
            <a:r>
              <a:rPr lang="ja-JP" altLang="en-US" sz="2000" dirty="0"/>
              <a:t>「社会心理学」態度の変容のコミュニケーションにおける理論において</a:t>
            </a:r>
            <a:r>
              <a:rPr lang="ja-JP" altLang="en-US" sz="2000" dirty="0" smtClean="0"/>
              <a:t>、</a:t>
            </a:r>
            <a:endParaRPr lang="en-US" altLang="ja-JP" sz="2000" dirty="0" smtClean="0"/>
          </a:p>
          <a:p>
            <a:pPr algn="ctr"/>
            <a:r>
              <a:rPr lang="ja-JP" altLang="en-US" sz="2000" dirty="0" smtClean="0">
                <a:solidFill>
                  <a:srgbClr val="FF0000"/>
                </a:solidFill>
              </a:rPr>
              <a:t>発</a:t>
            </a:r>
            <a:r>
              <a:rPr lang="ja-JP" altLang="en-US" sz="2000" dirty="0">
                <a:solidFill>
                  <a:srgbClr val="FF0000"/>
                </a:solidFill>
              </a:rPr>
              <a:t>信者の信憑性は説得の効果に大きな影響を</a:t>
            </a:r>
            <a:r>
              <a:rPr lang="ja-JP" altLang="en-US" sz="2000" dirty="0" smtClean="0">
                <a:solidFill>
                  <a:srgbClr val="FF0000"/>
                </a:solidFill>
              </a:rPr>
              <a:t>もつ</a:t>
            </a:r>
            <a:r>
              <a:rPr lang="en-US" altLang="ja-JP" dirty="0" smtClean="0"/>
              <a:t>(</a:t>
            </a:r>
            <a:r>
              <a:rPr lang="ja-JP" altLang="en-US" dirty="0"/>
              <a:t>山川</a:t>
            </a:r>
            <a:r>
              <a:rPr lang="ja-JP" altLang="en-US" dirty="0" smtClean="0"/>
              <a:t>悟　</a:t>
            </a:r>
            <a:r>
              <a:rPr lang="en-US" altLang="ja-JP" dirty="0" smtClean="0"/>
              <a:t>2012)</a:t>
            </a:r>
            <a:endParaRPr lang="ja-JP" altLang="en-US" dirty="0">
              <a:solidFill>
                <a:srgbClr val="FF0000"/>
              </a:solidFill>
            </a:endParaRPr>
          </a:p>
        </p:txBody>
      </p:sp>
      <p:sp>
        <p:nvSpPr>
          <p:cNvPr id="17" name="テキスト ボックス 16"/>
          <p:cNvSpPr txBox="1"/>
          <p:nvPr/>
        </p:nvSpPr>
        <p:spPr>
          <a:xfrm>
            <a:off x="2951820" y="2492896"/>
            <a:ext cx="3240360" cy="400110"/>
          </a:xfrm>
          <a:prstGeom prst="rect">
            <a:avLst/>
          </a:prstGeom>
          <a:noFill/>
        </p:spPr>
        <p:txBody>
          <a:bodyPr wrap="square" rtlCol="0">
            <a:spAutoFit/>
          </a:bodyPr>
          <a:lstStyle/>
          <a:p>
            <a:pPr algn="ctr"/>
            <a:r>
              <a:rPr lang="ja-JP" altLang="en-US" sz="2000" dirty="0"/>
              <a:t>この場合</a:t>
            </a:r>
            <a:r>
              <a:rPr kumimoji="1" lang="ja-JP" altLang="en-US" sz="2000" dirty="0" smtClean="0"/>
              <a:t>の発信者（参加者）</a:t>
            </a:r>
            <a:endParaRPr kumimoji="1" lang="ja-JP" altLang="en-US" sz="2000" dirty="0"/>
          </a:p>
        </p:txBody>
      </p:sp>
      <p:grpSp>
        <p:nvGrpSpPr>
          <p:cNvPr id="3" name="グループ化 2"/>
          <p:cNvGrpSpPr/>
          <p:nvPr/>
        </p:nvGrpSpPr>
        <p:grpSpPr>
          <a:xfrm>
            <a:off x="672555" y="3140968"/>
            <a:ext cx="2092957" cy="1944216"/>
            <a:chOff x="850527" y="3501008"/>
            <a:chExt cx="1584176" cy="1368152"/>
          </a:xfrm>
        </p:grpSpPr>
        <p:sp>
          <p:nvSpPr>
            <p:cNvPr id="41" name="円/楕円 7"/>
            <p:cNvSpPr/>
            <p:nvPr/>
          </p:nvSpPr>
          <p:spPr>
            <a:xfrm>
              <a:off x="930871" y="3501008"/>
              <a:ext cx="1440160" cy="1368152"/>
            </a:xfrm>
            <a:prstGeom prst="ellipse">
              <a:avLst/>
            </a:prstGeom>
            <a:solidFill>
              <a:srgbClr val="CCFFCC"/>
            </a:solidFill>
            <a:ln>
              <a:solidFill>
                <a:srgbClr val="CC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テキスト ボックス 26"/>
            <p:cNvSpPr txBox="1"/>
            <p:nvPr/>
          </p:nvSpPr>
          <p:spPr>
            <a:xfrm>
              <a:off x="850527" y="4022647"/>
              <a:ext cx="1584176" cy="324875"/>
            </a:xfrm>
            <a:prstGeom prst="rect">
              <a:avLst/>
            </a:prstGeom>
            <a:noFill/>
          </p:spPr>
          <p:txBody>
            <a:bodyPr wrap="square" rtlCol="0">
              <a:spAutoFit/>
            </a:bodyPr>
            <a:lstStyle/>
            <a:p>
              <a:pPr algn="ctr"/>
              <a:r>
                <a:rPr kumimoji="1" lang="ja-JP" altLang="en-US" sz="2400" dirty="0" smtClean="0"/>
                <a:t>専門性が</a:t>
              </a:r>
              <a:r>
                <a:rPr kumimoji="1" lang="ja-JP" altLang="en-US" sz="2400" dirty="0" smtClean="0"/>
                <a:t>高い</a:t>
              </a:r>
              <a:endParaRPr kumimoji="1" lang="en-US" altLang="ja-JP" sz="2400" dirty="0" smtClean="0"/>
            </a:p>
          </p:txBody>
        </p:sp>
      </p:grpSp>
      <p:grpSp>
        <p:nvGrpSpPr>
          <p:cNvPr id="10" name="グループ化 9"/>
          <p:cNvGrpSpPr/>
          <p:nvPr/>
        </p:nvGrpSpPr>
        <p:grpSpPr>
          <a:xfrm>
            <a:off x="3509225" y="3140968"/>
            <a:ext cx="2144600" cy="2016224"/>
            <a:chOff x="3760183" y="3501008"/>
            <a:chExt cx="1555996" cy="1368152"/>
          </a:xfrm>
        </p:grpSpPr>
        <p:sp>
          <p:nvSpPr>
            <p:cNvPr id="42" name="円/楕円 8"/>
            <p:cNvSpPr/>
            <p:nvPr/>
          </p:nvSpPr>
          <p:spPr>
            <a:xfrm>
              <a:off x="3811191" y="3501008"/>
              <a:ext cx="1440160" cy="1368152"/>
            </a:xfrm>
            <a:prstGeom prst="ellipse">
              <a:avLst/>
            </a:prstGeom>
            <a:solidFill>
              <a:srgbClr val="FFCCFF"/>
            </a:solidFill>
            <a:ln>
              <a:solidFill>
                <a:srgbClr val="FF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テキスト ボックス 27"/>
            <p:cNvSpPr txBox="1"/>
            <p:nvPr/>
          </p:nvSpPr>
          <p:spPr>
            <a:xfrm>
              <a:off x="3760183" y="4005658"/>
              <a:ext cx="1555996" cy="313273"/>
            </a:xfrm>
            <a:prstGeom prst="rect">
              <a:avLst/>
            </a:prstGeom>
            <a:noFill/>
          </p:spPr>
          <p:txBody>
            <a:bodyPr wrap="square" rtlCol="0">
              <a:spAutoFit/>
            </a:bodyPr>
            <a:lstStyle/>
            <a:p>
              <a:pPr algn="ctr"/>
              <a:r>
                <a:rPr kumimoji="1" lang="ja-JP" altLang="en-US" sz="2400" dirty="0" smtClean="0"/>
                <a:t>知名度が</a:t>
              </a:r>
              <a:r>
                <a:rPr kumimoji="1" lang="ja-JP" altLang="en-US" sz="2400" dirty="0" smtClean="0"/>
                <a:t>高い</a:t>
              </a:r>
              <a:endParaRPr kumimoji="1" lang="en-US" altLang="ja-JP" sz="2400" dirty="0" smtClean="0"/>
            </a:p>
          </p:txBody>
        </p:sp>
      </p:grpSp>
      <p:grpSp>
        <p:nvGrpSpPr>
          <p:cNvPr id="19" name="グループ化 18"/>
          <p:cNvGrpSpPr/>
          <p:nvPr/>
        </p:nvGrpSpPr>
        <p:grpSpPr>
          <a:xfrm>
            <a:off x="6192180" y="3140968"/>
            <a:ext cx="1972791" cy="2016224"/>
            <a:chOff x="6688807" y="3460254"/>
            <a:chExt cx="1440160" cy="1368152"/>
          </a:xfrm>
        </p:grpSpPr>
        <p:sp>
          <p:nvSpPr>
            <p:cNvPr id="20" name="円/楕円 19"/>
            <p:cNvSpPr/>
            <p:nvPr/>
          </p:nvSpPr>
          <p:spPr>
            <a:xfrm>
              <a:off x="6688807" y="3460254"/>
              <a:ext cx="1440160" cy="1368152"/>
            </a:xfrm>
            <a:prstGeom prst="ellipse">
              <a:avLst/>
            </a:prstGeom>
            <a:solidFill>
              <a:srgbClr val="FFCC99"/>
            </a:solidFill>
            <a:ln>
              <a:solidFill>
                <a:srgbClr val="FFCC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p:cNvSpPr txBox="1"/>
            <p:nvPr/>
          </p:nvSpPr>
          <p:spPr>
            <a:xfrm>
              <a:off x="6760815" y="4000056"/>
              <a:ext cx="1296144" cy="344878"/>
            </a:xfrm>
            <a:prstGeom prst="rect">
              <a:avLst/>
            </a:prstGeom>
            <a:noFill/>
          </p:spPr>
          <p:txBody>
            <a:bodyPr wrap="square" rtlCol="0">
              <a:spAutoFit/>
            </a:bodyPr>
            <a:lstStyle/>
            <a:p>
              <a:pPr algn="ctr"/>
              <a:r>
                <a:rPr kumimoji="1" lang="ja-JP" altLang="en-US" sz="2400" dirty="0" smtClean="0"/>
                <a:t>顧客参加型</a:t>
              </a:r>
              <a:endParaRPr kumimoji="1" lang="ja-JP" altLang="en-US" sz="2400" dirty="0"/>
            </a:p>
          </p:txBody>
        </p:sp>
      </p:grpSp>
    </p:spTree>
    <p:extLst>
      <p:ext uri="{BB962C8B-B14F-4D97-AF65-F5344CB8AC3E}">
        <p14:creationId xmlns:p14="http://schemas.microsoft.com/office/powerpoint/2010/main" val="324588345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専門家が消費者に与える効果は</a:t>
            </a:r>
            <a:r>
              <a:rPr lang="ja-JP" altLang="en-US" dirty="0" smtClean="0"/>
              <a:t>？</a:t>
            </a:r>
            <a:endParaRPr kumimoji="1" lang="ja-JP" altLang="en-US" dirty="0"/>
          </a:p>
        </p:txBody>
      </p:sp>
      <p:sp>
        <p:nvSpPr>
          <p:cNvPr id="4" name="スライド番号プレースホルダー 3"/>
          <p:cNvSpPr>
            <a:spLocks noGrp="1"/>
          </p:cNvSpPr>
          <p:nvPr>
            <p:ph type="sldNum" sz="quarter" idx="12"/>
          </p:nvPr>
        </p:nvSpPr>
        <p:spPr>
          <a:xfrm>
            <a:off x="6998543" y="6492875"/>
            <a:ext cx="2133600" cy="365125"/>
          </a:xfrm>
        </p:spPr>
        <p:txBody>
          <a:bodyPr/>
          <a:lstStyle/>
          <a:p>
            <a:fld id="{2D6E0203-098D-4630-A30A-39CC9ACA3C64}" type="slidenum">
              <a:rPr kumimoji="1" lang="ja-JP" altLang="en-US" sz="2400" b="1" smtClean="0">
                <a:solidFill>
                  <a:schemeClr val="tx1"/>
                </a:solidFill>
              </a:rPr>
              <a:pPr/>
              <a:t>27</a:t>
            </a:fld>
            <a:endParaRPr kumimoji="1" lang="ja-JP" altLang="en-US" sz="2400" b="1" dirty="0">
              <a:solidFill>
                <a:schemeClr val="tx1"/>
              </a:solidFill>
            </a:endParaRPr>
          </a:p>
        </p:txBody>
      </p:sp>
      <p:cxnSp>
        <p:nvCxnSpPr>
          <p:cNvPr id="5" name="直線コネクタ 4"/>
          <p:cNvCxnSpPr/>
          <p:nvPr/>
        </p:nvCxnSpPr>
        <p:spPr>
          <a:xfrm>
            <a:off x="0" y="1268760"/>
            <a:ext cx="9144000" cy="0"/>
          </a:xfrm>
          <a:prstGeom prst="line">
            <a:avLst/>
          </a:prstGeom>
          <a:ln w="76200">
            <a:solidFill>
              <a:schemeClr val="accent1">
                <a:lumMod val="60000"/>
                <a:lumOff val="40000"/>
              </a:schemeClr>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
        <p:nvSpPr>
          <p:cNvPr id="6" name="正方形/長方形 5"/>
          <p:cNvSpPr/>
          <p:nvPr/>
        </p:nvSpPr>
        <p:spPr>
          <a:xfrm>
            <a:off x="0" y="0"/>
            <a:ext cx="2483768" cy="548680"/>
          </a:xfrm>
          <a:prstGeom prst="rect">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a:solidFill>
                  <a:schemeClr val="bg1"/>
                </a:solidFill>
              </a:rPr>
              <a:t>仮説の導出</a:t>
            </a:r>
            <a:endParaRPr kumimoji="1" lang="ja-JP" altLang="en-US" sz="3200" dirty="0">
              <a:solidFill>
                <a:schemeClr val="bg1"/>
              </a:solidFill>
            </a:endParaRPr>
          </a:p>
        </p:txBody>
      </p:sp>
      <p:sp>
        <p:nvSpPr>
          <p:cNvPr id="13" name="テキスト ボックス 12"/>
          <p:cNvSpPr txBox="1"/>
          <p:nvPr/>
        </p:nvSpPr>
        <p:spPr>
          <a:xfrm>
            <a:off x="247378" y="1495817"/>
            <a:ext cx="8629153" cy="4247317"/>
          </a:xfrm>
          <a:prstGeom prst="rect">
            <a:avLst/>
          </a:prstGeom>
          <a:noFill/>
        </p:spPr>
        <p:txBody>
          <a:bodyPr wrap="square" rtlCol="0">
            <a:spAutoFit/>
          </a:bodyPr>
          <a:lstStyle/>
          <a:p>
            <a:r>
              <a:rPr kumimoji="1" lang="ja-JP" altLang="en-US" dirty="0"/>
              <a:t>「社会心理学」態度の変容のコミュニケーションにおける理論に</a:t>
            </a:r>
            <a:r>
              <a:rPr lang="ja-JP" altLang="en-US" dirty="0"/>
              <a:t>よる</a:t>
            </a:r>
            <a:r>
              <a:rPr lang="ja-JP" altLang="en-US" dirty="0" smtClean="0"/>
              <a:t>と</a:t>
            </a:r>
            <a:r>
              <a:rPr kumimoji="1" lang="ja-JP" altLang="en-US" dirty="0" smtClean="0"/>
              <a:t>、</a:t>
            </a:r>
            <a:r>
              <a:rPr kumimoji="1" lang="ja-JP" altLang="en-US" dirty="0"/>
              <a:t>発信者の信憑性の構成要素の第一は権威性であり、権威性を支えるのは専門性といわれている</a:t>
            </a:r>
            <a:r>
              <a:rPr kumimoji="1" lang="ja-JP" altLang="en-US" dirty="0" smtClean="0"/>
              <a:t>。</a:t>
            </a:r>
            <a:r>
              <a:rPr kumimoji="1" lang="en-US" altLang="ja-JP" dirty="0" smtClean="0"/>
              <a:t>(</a:t>
            </a:r>
            <a:r>
              <a:rPr lang="ja-JP" altLang="en-US" dirty="0"/>
              <a:t>森田泰暢 </a:t>
            </a:r>
            <a:r>
              <a:rPr kumimoji="1" lang="ja-JP" altLang="en-US" dirty="0" smtClean="0"/>
              <a:t>　</a:t>
            </a:r>
            <a:r>
              <a:rPr kumimoji="1" lang="en-US" altLang="ja-JP" dirty="0" smtClean="0"/>
              <a:t>2012</a:t>
            </a:r>
            <a:r>
              <a:rPr kumimoji="1" lang="ja-JP" altLang="en-US" dirty="0" smtClean="0"/>
              <a:t>」</a:t>
            </a:r>
            <a:endParaRPr kumimoji="1" lang="en-US" altLang="ja-JP" dirty="0" smtClean="0"/>
          </a:p>
          <a:p>
            <a:r>
              <a:rPr lang="ja-JP" altLang="en-US" dirty="0" smtClean="0"/>
              <a:t>↓</a:t>
            </a:r>
            <a:endParaRPr lang="en-US" altLang="ja-JP" dirty="0" smtClean="0"/>
          </a:p>
          <a:p>
            <a:r>
              <a:rPr lang="ja-JP" altLang="en-US" dirty="0"/>
              <a:t>消費者は</a:t>
            </a:r>
            <a:r>
              <a:rPr lang="ja-JP" altLang="en-US" dirty="0" smtClean="0"/>
              <a:t>専門家の専門知識から専門性を感じ、専門性を感じるとそれが権威性につながり、またそれが発信者の信憑性につながる。</a:t>
            </a:r>
            <a:endParaRPr kumimoji="1" lang="en-US" altLang="ja-JP" dirty="0" smtClean="0"/>
          </a:p>
          <a:p>
            <a:endParaRPr kumimoji="1" lang="en-US" altLang="ja-JP" dirty="0" smtClean="0"/>
          </a:p>
          <a:p>
            <a:endParaRPr kumimoji="1" lang="en-US" altLang="ja-JP" dirty="0" smtClean="0"/>
          </a:p>
          <a:p>
            <a:r>
              <a:rPr lang="ja-JP" altLang="en-US" dirty="0" smtClean="0"/>
              <a:t>「専門影響力」</a:t>
            </a:r>
            <a:r>
              <a:rPr lang="en-US" altLang="ja-JP" dirty="0" smtClean="0"/>
              <a:t>(</a:t>
            </a:r>
            <a:r>
              <a:rPr lang="ja-JP" altLang="ja-JP" dirty="0"/>
              <a:t>French&amp;</a:t>
            </a:r>
            <a:r>
              <a:rPr lang="ja-JP" altLang="ja-JP" dirty="0" smtClean="0"/>
              <a:t>Raven</a:t>
            </a:r>
            <a:r>
              <a:rPr lang="ja-JP" altLang="en-US" dirty="0" smtClean="0"/>
              <a:t>　</a:t>
            </a:r>
            <a:r>
              <a:rPr lang="en-US" altLang="ja-JP" dirty="0" smtClean="0"/>
              <a:t>1959)</a:t>
            </a:r>
          </a:p>
          <a:p>
            <a:r>
              <a:rPr lang="ja-JP" altLang="en-US" dirty="0" smtClean="0"/>
              <a:t>送り手の専門的知識や技能に基づいて、人に影響を与えることが</a:t>
            </a:r>
            <a:r>
              <a:rPr lang="ja-JP" altLang="en-US" dirty="0"/>
              <a:t>可能</a:t>
            </a:r>
            <a:r>
              <a:rPr lang="ja-JP" altLang="en-US" dirty="0" smtClean="0"/>
              <a:t>となること。専門家から提案やアドバイスをされると受け手はその通りだと考えてしまうこと。それを専門影響力という。</a:t>
            </a:r>
            <a:endParaRPr lang="en-US" altLang="ja-JP" dirty="0" smtClean="0"/>
          </a:p>
          <a:p>
            <a:r>
              <a:rPr kumimoji="1" lang="ja-JP" altLang="en-US" dirty="0" smtClean="0"/>
              <a:t>↓</a:t>
            </a:r>
            <a:endParaRPr kumimoji="1" lang="en-US" altLang="ja-JP" dirty="0" smtClean="0"/>
          </a:p>
          <a:p>
            <a:r>
              <a:rPr lang="ja-JP" altLang="en-US" dirty="0" smtClean="0"/>
              <a:t>発信者を専門知識が高い</a:t>
            </a:r>
            <a:r>
              <a:rPr lang="ja-JP" altLang="en-US" dirty="0"/>
              <a:t>人物</a:t>
            </a:r>
            <a:r>
              <a:rPr lang="ja-JP" altLang="en-US" dirty="0" smtClean="0"/>
              <a:t>と判断したとき、受け手はその人物の意見をそのまま受け入れること。</a:t>
            </a:r>
            <a:endParaRPr kumimoji="1" lang="ja-JP" altLang="en-US" dirty="0"/>
          </a:p>
        </p:txBody>
      </p:sp>
    </p:spTree>
    <p:extLst>
      <p:ext uri="{BB962C8B-B14F-4D97-AF65-F5344CB8AC3E}">
        <p14:creationId xmlns:p14="http://schemas.microsoft.com/office/powerpoint/2010/main" val="273581099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kumimoji="1" lang="ja-JP" altLang="en-US" sz="3200" dirty="0" smtClean="0"/>
              <a:t>専門家が参加した製品開発に当てはめると</a:t>
            </a:r>
            <a:endParaRPr kumimoji="1" lang="ja-JP" altLang="en-US" sz="3200" dirty="0"/>
          </a:p>
        </p:txBody>
      </p:sp>
      <p:sp>
        <p:nvSpPr>
          <p:cNvPr id="4" name="スライド番号プレースホルダー 3"/>
          <p:cNvSpPr>
            <a:spLocks noGrp="1"/>
          </p:cNvSpPr>
          <p:nvPr>
            <p:ph type="sldNum" sz="quarter" idx="12"/>
          </p:nvPr>
        </p:nvSpPr>
        <p:spPr>
          <a:xfrm>
            <a:off x="6998543" y="6492875"/>
            <a:ext cx="2133600" cy="365125"/>
          </a:xfrm>
        </p:spPr>
        <p:txBody>
          <a:bodyPr/>
          <a:lstStyle/>
          <a:p>
            <a:fld id="{2D6E0203-098D-4630-A30A-39CC9ACA3C64}" type="slidenum">
              <a:rPr kumimoji="1" lang="ja-JP" altLang="en-US" sz="2400" b="1" smtClean="0">
                <a:solidFill>
                  <a:schemeClr val="tx1"/>
                </a:solidFill>
              </a:rPr>
              <a:pPr/>
              <a:t>28</a:t>
            </a:fld>
            <a:endParaRPr kumimoji="1" lang="ja-JP" altLang="en-US" sz="2400" b="1" dirty="0">
              <a:solidFill>
                <a:schemeClr val="tx1"/>
              </a:solidFill>
            </a:endParaRPr>
          </a:p>
        </p:txBody>
      </p:sp>
      <p:cxnSp>
        <p:nvCxnSpPr>
          <p:cNvPr id="5" name="直線コネクタ 4"/>
          <p:cNvCxnSpPr/>
          <p:nvPr/>
        </p:nvCxnSpPr>
        <p:spPr>
          <a:xfrm>
            <a:off x="0" y="1268760"/>
            <a:ext cx="9144000" cy="0"/>
          </a:xfrm>
          <a:prstGeom prst="line">
            <a:avLst/>
          </a:prstGeom>
          <a:ln w="76200">
            <a:solidFill>
              <a:schemeClr val="accent1">
                <a:lumMod val="60000"/>
                <a:lumOff val="40000"/>
              </a:schemeClr>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
        <p:nvSpPr>
          <p:cNvPr id="6" name="正方形/長方形 5"/>
          <p:cNvSpPr/>
          <p:nvPr/>
        </p:nvSpPr>
        <p:spPr>
          <a:xfrm>
            <a:off x="0" y="0"/>
            <a:ext cx="2483768" cy="548680"/>
          </a:xfrm>
          <a:prstGeom prst="rect">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a:solidFill>
                  <a:schemeClr val="bg1"/>
                </a:solidFill>
              </a:rPr>
              <a:t>仮説の導出</a:t>
            </a:r>
            <a:endParaRPr kumimoji="1" lang="ja-JP" altLang="en-US" sz="3200" dirty="0">
              <a:solidFill>
                <a:schemeClr val="bg1"/>
              </a:solidFill>
            </a:endParaRPr>
          </a:p>
        </p:txBody>
      </p:sp>
      <p:sp>
        <p:nvSpPr>
          <p:cNvPr id="23" name="正方形/長方形 8"/>
          <p:cNvSpPr/>
          <p:nvPr/>
        </p:nvSpPr>
        <p:spPr>
          <a:xfrm>
            <a:off x="247378" y="5157192"/>
            <a:ext cx="8629153" cy="1008112"/>
          </a:xfrm>
          <a:prstGeom prst="rect">
            <a:avLst/>
          </a:prstGeom>
          <a:no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13"/>
          <p:cNvSpPr/>
          <p:nvPr/>
        </p:nvSpPr>
        <p:spPr>
          <a:xfrm>
            <a:off x="240350" y="5243223"/>
            <a:ext cx="8629153" cy="830997"/>
          </a:xfrm>
          <a:prstGeom prst="rect">
            <a:avLst/>
          </a:prstGeom>
        </p:spPr>
        <p:txBody>
          <a:bodyPr wrap="square">
            <a:spAutoFit/>
          </a:bodyPr>
          <a:lstStyle/>
          <a:p>
            <a:r>
              <a:rPr lang="ja-JP" altLang="en-US" sz="2400" dirty="0"/>
              <a:t>「専門家が参加して作った製品」と聞くと</a:t>
            </a:r>
            <a:r>
              <a:rPr lang="ja-JP" altLang="en-US" sz="2400" dirty="0" smtClean="0"/>
              <a:t>、専門家を信用し製品</a:t>
            </a:r>
            <a:r>
              <a:rPr lang="ja-JP" altLang="en-US" sz="2400" dirty="0" smtClean="0"/>
              <a:t>の</a:t>
            </a:r>
            <a:r>
              <a:rPr lang="ja-JP" altLang="en-US" sz="2400" dirty="0" smtClean="0"/>
              <a:t>評価も信憑性が</a:t>
            </a:r>
            <a:r>
              <a:rPr lang="ja-JP" altLang="en-US" sz="2400" dirty="0" smtClean="0"/>
              <a:t>高いものになる</a:t>
            </a:r>
            <a:r>
              <a:rPr lang="ja-JP" altLang="en-US" sz="2400" dirty="0"/>
              <a:t>のではないか</a:t>
            </a:r>
            <a:r>
              <a:rPr lang="ja-JP" altLang="en-US" sz="2400" dirty="0" smtClean="0"/>
              <a:t>？</a:t>
            </a:r>
            <a:endParaRPr lang="ja-JP" altLang="en-US" sz="1600" dirty="0"/>
          </a:p>
        </p:txBody>
      </p:sp>
      <p:pic>
        <p:nvPicPr>
          <p:cNvPr id="2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2761" y="2204864"/>
            <a:ext cx="1728192" cy="1728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 name="正方形/長方形 9"/>
          <p:cNvSpPr/>
          <p:nvPr/>
        </p:nvSpPr>
        <p:spPr>
          <a:xfrm>
            <a:off x="247377" y="4084022"/>
            <a:ext cx="1853392" cy="369332"/>
          </a:xfrm>
          <a:prstGeom prst="rect">
            <a:avLst/>
          </a:prstGeom>
        </p:spPr>
        <p:txBody>
          <a:bodyPr wrap="none">
            <a:spAutoFit/>
          </a:bodyPr>
          <a:lstStyle/>
          <a:p>
            <a:r>
              <a:rPr lang="ja-JP" altLang="en-US" dirty="0" smtClean="0"/>
              <a:t>専門家（</a:t>
            </a:r>
            <a:r>
              <a:rPr lang="ja-JP" altLang="ja-JP" dirty="0" smtClean="0"/>
              <a:t>陳 建一</a:t>
            </a:r>
            <a:r>
              <a:rPr lang="ja-JP" altLang="en-US" dirty="0" smtClean="0"/>
              <a:t>）</a:t>
            </a:r>
            <a:endParaRPr lang="en-US" altLang="ja-JP" dirty="0"/>
          </a:p>
        </p:txBody>
      </p:sp>
      <p:sp>
        <p:nvSpPr>
          <p:cNvPr id="27" name="角丸四角形 11"/>
          <p:cNvSpPr/>
          <p:nvPr/>
        </p:nvSpPr>
        <p:spPr>
          <a:xfrm>
            <a:off x="6012160" y="2024844"/>
            <a:ext cx="2864370" cy="2088232"/>
          </a:xfrm>
          <a:prstGeom prst="roundRect">
            <a:avLst/>
          </a:prstGeom>
          <a:noFill/>
          <a:ln>
            <a:solidFill>
              <a:srgbClr val="33CC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17"/>
          <p:cNvSpPr txBox="1"/>
          <p:nvPr/>
        </p:nvSpPr>
        <p:spPr>
          <a:xfrm>
            <a:off x="6094040" y="2161019"/>
            <a:ext cx="2664296" cy="1815882"/>
          </a:xfrm>
          <a:prstGeom prst="rect">
            <a:avLst/>
          </a:prstGeom>
          <a:noFill/>
        </p:spPr>
        <p:txBody>
          <a:bodyPr wrap="square" rtlCol="0">
            <a:spAutoFit/>
          </a:bodyPr>
          <a:lstStyle/>
          <a:p>
            <a:pPr algn="ctr"/>
            <a:r>
              <a:rPr lang="ja-JP" altLang="en-US" sz="2800" dirty="0"/>
              <a:t>料理人</a:t>
            </a:r>
            <a:r>
              <a:rPr kumimoji="1" lang="ja-JP" altLang="en-US" sz="2800" dirty="0"/>
              <a:t>が</a:t>
            </a:r>
            <a:endParaRPr kumimoji="1" lang="en-US" altLang="ja-JP" sz="2800" dirty="0"/>
          </a:p>
          <a:p>
            <a:pPr algn="ctr"/>
            <a:r>
              <a:rPr kumimoji="1" lang="ja-JP" altLang="en-US" sz="2800" dirty="0"/>
              <a:t>作ったものは</a:t>
            </a:r>
            <a:endParaRPr kumimoji="1" lang="en-US" altLang="ja-JP" sz="2800" dirty="0"/>
          </a:p>
          <a:p>
            <a:pPr algn="ctr"/>
            <a:r>
              <a:rPr lang="ja-JP" altLang="en-US" sz="2800" dirty="0"/>
              <a:t>味が良さそうだ</a:t>
            </a:r>
            <a:r>
              <a:rPr lang="ja-JP" altLang="en-US" sz="2800" dirty="0" smtClean="0"/>
              <a:t>と評価</a:t>
            </a:r>
            <a:r>
              <a:rPr lang="ja-JP" altLang="en-US" sz="2800" dirty="0"/>
              <a:t>する</a:t>
            </a:r>
            <a:endParaRPr kumimoji="1" lang="ja-JP" altLang="en-US" sz="2800" dirty="0"/>
          </a:p>
        </p:txBody>
      </p:sp>
      <p:pic>
        <p:nvPicPr>
          <p:cNvPr id="29"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31840" y="2222772"/>
            <a:ext cx="1953567" cy="17102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 name="加算記号 18"/>
          <p:cNvSpPr/>
          <p:nvPr/>
        </p:nvSpPr>
        <p:spPr>
          <a:xfrm>
            <a:off x="2123728" y="2495969"/>
            <a:ext cx="720080" cy="669900"/>
          </a:xfrm>
          <a:prstGeom prst="mathPlus">
            <a:avLst>
              <a:gd name="adj1" fmla="val 6458"/>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等号 19"/>
          <p:cNvSpPr/>
          <p:nvPr/>
        </p:nvSpPr>
        <p:spPr>
          <a:xfrm>
            <a:off x="5292080" y="2708920"/>
            <a:ext cx="720080" cy="482228"/>
          </a:xfrm>
          <a:prstGeom prst="mathEqual">
            <a:avLst>
              <a:gd name="adj1" fmla="val 7719"/>
              <a:gd name="adj2" fmla="val 52960"/>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120" name="テキスト ボックス 20"/>
          <p:cNvSpPr txBox="1"/>
          <p:nvPr/>
        </p:nvSpPr>
        <p:spPr>
          <a:xfrm>
            <a:off x="3130699" y="4084022"/>
            <a:ext cx="2160240" cy="369332"/>
          </a:xfrm>
          <a:prstGeom prst="rect">
            <a:avLst/>
          </a:prstGeom>
          <a:noFill/>
        </p:spPr>
        <p:txBody>
          <a:bodyPr wrap="square" rtlCol="0">
            <a:spAutoFit/>
          </a:bodyPr>
          <a:lstStyle/>
          <a:p>
            <a:pPr algn="ctr"/>
            <a:r>
              <a:rPr kumimoji="1" lang="ja-JP" altLang="en-US" dirty="0" smtClean="0"/>
              <a:t>製品（しゅうまい）</a:t>
            </a:r>
            <a:endParaRPr kumimoji="1" lang="ja-JP" altLang="en-US" dirty="0"/>
          </a:p>
        </p:txBody>
      </p:sp>
    </p:spTree>
    <p:extLst>
      <p:ext uri="{BB962C8B-B14F-4D97-AF65-F5344CB8AC3E}">
        <p14:creationId xmlns:p14="http://schemas.microsoft.com/office/powerpoint/2010/main" val="297050834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4800" dirty="0" smtClean="0"/>
              <a:t>仮説①</a:t>
            </a:r>
            <a:r>
              <a:rPr kumimoji="1" lang="en-US" altLang="ja-JP" sz="4800" dirty="0" smtClean="0"/>
              <a:t>-</a:t>
            </a:r>
            <a:r>
              <a:rPr lang="ja-JP" altLang="en-US" sz="4800" dirty="0" smtClean="0"/>
              <a:t>①</a:t>
            </a:r>
            <a:endParaRPr kumimoji="1" lang="ja-JP" altLang="en-US" sz="4800" dirty="0"/>
          </a:p>
        </p:txBody>
      </p:sp>
      <p:sp>
        <p:nvSpPr>
          <p:cNvPr id="3" name="コンテンツ プレースホルダー 2"/>
          <p:cNvSpPr>
            <a:spLocks noGrp="1"/>
          </p:cNvSpPr>
          <p:nvPr>
            <p:ph idx="1"/>
          </p:nvPr>
        </p:nvSpPr>
        <p:spPr>
          <a:xfrm>
            <a:off x="251520" y="2420888"/>
            <a:ext cx="8640960" cy="1684784"/>
          </a:xfrm>
        </p:spPr>
        <p:txBody>
          <a:bodyPr>
            <a:normAutofit fontScale="92500"/>
          </a:bodyPr>
          <a:lstStyle/>
          <a:p>
            <a:pPr marL="0" indent="0">
              <a:buNone/>
            </a:pPr>
            <a:r>
              <a:rPr lang="ja-JP" altLang="en-US" sz="3600" dirty="0">
                <a:solidFill>
                  <a:prstClr val="black"/>
                </a:solidFill>
              </a:rPr>
              <a:t>消費者は「専門家」が製品開発に参加</a:t>
            </a:r>
            <a:r>
              <a:rPr lang="ja-JP" altLang="en-US" sz="3600" dirty="0" smtClean="0">
                <a:solidFill>
                  <a:prstClr val="black"/>
                </a:solidFill>
              </a:rPr>
              <a:t>したこと</a:t>
            </a:r>
            <a:r>
              <a:rPr lang="ja-JP" altLang="en-US" sz="3600" dirty="0">
                <a:solidFill>
                  <a:prstClr val="black"/>
                </a:solidFill>
              </a:rPr>
              <a:t>を認知</a:t>
            </a:r>
            <a:r>
              <a:rPr lang="ja-JP" altLang="en-US" sz="3600" dirty="0" smtClean="0">
                <a:solidFill>
                  <a:prstClr val="black"/>
                </a:solidFill>
              </a:rPr>
              <a:t>する</a:t>
            </a:r>
            <a:r>
              <a:rPr lang="ja-JP" altLang="en-US" sz="3600" dirty="0">
                <a:solidFill>
                  <a:prstClr val="black"/>
                </a:solidFill>
              </a:rPr>
              <a:t>と</a:t>
            </a:r>
            <a:r>
              <a:rPr kumimoji="1" lang="ja-JP" altLang="en-US" sz="3600" dirty="0" smtClean="0"/>
              <a:t>、</a:t>
            </a:r>
            <a:r>
              <a:rPr lang="ja-JP" altLang="en-US" sz="3600" dirty="0" smtClean="0"/>
              <a:t>専門家</a:t>
            </a:r>
            <a:r>
              <a:rPr lang="ja-JP" altLang="en-US" sz="3600" dirty="0"/>
              <a:t>を信用し製品の評価も信憑性が高いものになるのではないか？</a:t>
            </a:r>
            <a:endParaRPr lang="ja-JP" altLang="en-US" sz="2400" dirty="0"/>
          </a:p>
          <a:p>
            <a:pPr marL="0" indent="0">
              <a:buNone/>
            </a:pPr>
            <a:endParaRPr lang="en-US" altLang="ja-JP" sz="3600" dirty="0"/>
          </a:p>
          <a:p>
            <a:pPr marL="0" indent="0">
              <a:buNone/>
            </a:pPr>
            <a:endParaRPr kumimoji="1" lang="ja-JP" altLang="en-US" sz="3600" dirty="0"/>
          </a:p>
          <a:p>
            <a:pPr marL="0" indent="0">
              <a:buNone/>
            </a:pPr>
            <a:endParaRPr lang="ja-JP" altLang="en-US" dirty="0"/>
          </a:p>
        </p:txBody>
      </p:sp>
      <p:sp>
        <p:nvSpPr>
          <p:cNvPr id="4" name="スライド番号プレースホルダー 3"/>
          <p:cNvSpPr>
            <a:spLocks noGrp="1"/>
          </p:cNvSpPr>
          <p:nvPr>
            <p:ph type="sldNum" sz="quarter" idx="12"/>
          </p:nvPr>
        </p:nvSpPr>
        <p:spPr>
          <a:xfrm>
            <a:off x="7010400" y="6468070"/>
            <a:ext cx="2133600" cy="365125"/>
          </a:xfrm>
        </p:spPr>
        <p:txBody>
          <a:bodyPr/>
          <a:lstStyle/>
          <a:p>
            <a:fld id="{2D6E0203-098D-4630-A30A-39CC9ACA3C64}" type="slidenum">
              <a:rPr kumimoji="1" lang="ja-JP" altLang="en-US" sz="2400" b="1" smtClean="0">
                <a:solidFill>
                  <a:schemeClr val="tx1"/>
                </a:solidFill>
              </a:rPr>
              <a:pPr/>
              <a:t>29</a:t>
            </a:fld>
            <a:endParaRPr kumimoji="1" lang="ja-JP" altLang="en-US" sz="2400" b="1" dirty="0">
              <a:solidFill>
                <a:schemeClr val="tx1"/>
              </a:solidFill>
            </a:endParaRPr>
          </a:p>
        </p:txBody>
      </p:sp>
      <p:cxnSp>
        <p:nvCxnSpPr>
          <p:cNvPr id="5" name="直線コネクタ 4"/>
          <p:cNvCxnSpPr/>
          <p:nvPr/>
        </p:nvCxnSpPr>
        <p:spPr>
          <a:xfrm>
            <a:off x="0" y="1268760"/>
            <a:ext cx="9144000" cy="0"/>
          </a:xfrm>
          <a:prstGeom prst="line">
            <a:avLst/>
          </a:prstGeom>
          <a:ln w="76200">
            <a:solidFill>
              <a:schemeClr val="accent1">
                <a:lumMod val="60000"/>
                <a:lumOff val="40000"/>
              </a:schemeClr>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
        <p:nvSpPr>
          <p:cNvPr id="7" name="角丸四角形 6"/>
          <p:cNvSpPr/>
          <p:nvPr/>
        </p:nvSpPr>
        <p:spPr>
          <a:xfrm>
            <a:off x="251520" y="1916832"/>
            <a:ext cx="8640960" cy="2520280"/>
          </a:xfrm>
          <a:prstGeom prst="roundRect">
            <a:avLst/>
          </a:prstGeom>
          <a:noFill/>
          <a:ln w="57150">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8575177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 3"/>
          <p:cNvSpPr>
            <a:spLocks noGrp="1"/>
          </p:cNvSpPr>
          <p:nvPr>
            <p:ph type="sldNum" sz="quarter" idx="12"/>
          </p:nvPr>
        </p:nvSpPr>
        <p:spPr>
          <a:xfrm>
            <a:off x="7010400" y="6492875"/>
            <a:ext cx="2133600" cy="365125"/>
          </a:xfrm>
        </p:spPr>
        <p:txBody>
          <a:bodyPr/>
          <a:lstStyle/>
          <a:p>
            <a:fld id="{2D6E0203-098D-4630-A30A-39CC9ACA3C64}" type="slidenum">
              <a:rPr kumimoji="1" lang="ja-JP" altLang="en-US" sz="2400" b="1" smtClean="0">
                <a:solidFill>
                  <a:schemeClr val="tx1"/>
                </a:solidFill>
              </a:rPr>
              <a:pPr/>
              <a:t>3</a:t>
            </a:fld>
            <a:endParaRPr kumimoji="1" lang="ja-JP" altLang="en-US" sz="2400" b="1" dirty="0">
              <a:solidFill>
                <a:schemeClr val="tx1"/>
              </a:solidFill>
            </a:endParaRPr>
          </a:p>
        </p:txBody>
      </p:sp>
      <p:sp>
        <p:nvSpPr>
          <p:cNvPr id="5" name="正方形/長方形 4"/>
          <p:cNvSpPr/>
          <p:nvPr/>
        </p:nvSpPr>
        <p:spPr>
          <a:xfrm>
            <a:off x="-322" y="0"/>
            <a:ext cx="2483768" cy="548680"/>
          </a:xfrm>
          <a:prstGeom prst="rect">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solidFill>
                  <a:schemeClr val="bg1"/>
                </a:solidFill>
              </a:rPr>
              <a:t>現状分析</a:t>
            </a:r>
            <a:endParaRPr kumimoji="1" lang="ja-JP" altLang="en-US" sz="3200" dirty="0">
              <a:solidFill>
                <a:schemeClr val="bg1"/>
              </a:solidFill>
            </a:endParaRPr>
          </a:p>
        </p:txBody>
      </p:sp>
      <p:cxnSp>
        <p:nvCxnSpPr>
          <p:cNvPr id="6" name="直線コネクタ 5"/>
          <p:cNvCxnSpPr/>
          <p:nvPr/>
        </p:nvCxnSpPr>
        <p:spPr>
          <a:xfrm>
            <a:off x="0" y="1268760"/>
            <a:ext cx="9144000" cy="0"/>
          </a:xfrm>
          <a:prstGeom prst="line">
            <a:avLst/>
          </a:prstGeom>
          <a:ln w="76200">
            <a:solidFill>
              <a:schemeClr val="accent1">
                <a:lumMod val="40000"/>
                <a:lumOff val="60000"/>
              </a:schemeClr>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
        <p:nvSpPr>
          <p:cNvPr id="8" name="正方形/長方形 7"/>
          <p:cNvSpPr/>
          <p:nvPr/>
        </p:nvSpPr>
        <p:spPr>
          <a:xfrm>
            <a:off x="251520" y="5301208"/>
            <a:ext cx="8712968" cy="1224136"/>
          </a:xfrm>
          <a:prstGeom prst="rect">
            <a:avLst/>
          </a:prstGeom>
          <a:noFill/>
          <a:ln w="38100">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3200" dirty="0" smtClean="0">
                <a:solidFill>
                  <a:schemeClr val="tx1"/>
                </a:solidFill>
              </a:rPr>
              <a:t>最近、顧客の声を強く取り入れた製品を見る機会が増えている気がした。</a:t>
            </a:r>
            <a:endParaRPr kumimoji="1" lang="ja-JP" altLang="en-US" sz="3200" dirty="0">
              <a:solidFill>
                <a:schemeClr val="tx1"/>
              </a:solidFill>
            </a:endParaRPr>
          </a:p>
        </p:txBody>
      </p:sp>
      <p:sp>
        <p:nvSpPr>
          <p:cNvPr id="15" name="角丸四角形 14"/>
          <p:cNvSpPr/>
          <p:nvPr/>
        </p:nvSpPr>
        <p:spPr>
          <a:xfrm>
            <a:off x="6084168" y="1700808"/>
            <a:ext cx="2448594" cy="1008112"/>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 name="テキスト ボックス 15"/>
          <p:cNvSpPr txBox="1"/>
          <p:nvPr/>
        </p:nvSpPr>
        <p:spPr>
          <a:xfrm>
            <a:off x="6084168" y="1772816"/>
            <a:ext cx="2592610" cy="830997"/>
          </a:xfrm>
          <a:prstGeom prst="rect">
            <a:avLst/>
          </a:prstGeom>
          <a:noFill/>
        </p:spPr>
        <p:txBody>
          <a:bodyPr wrap="square" rtlCol="0">
            <a:spAutoFit/>
          </a:bodyPr>
          <a:lstStyle/>
          <a:p>
            <a:r>
              <a:rPr kumimoji="1" lang="ja-JP" altLang="en-US" sz="2400" dirty="0" smtClean="0"/>
              <a:t>大学生とつくったスイーツ系飲料</a:t>
            </a:r>
            <a:endParaRPr kumimoji="1" lang="ja-JP" altLang="en-US" sz="2400" dirty="0"/>
          </a:p>
        </p:txBody>
      </p:sp>
      <p:pic>
        <p:nvPicPr>
          <p:cNvPr id="12" name="Picture 8"/>
          <p:cNvPicPr>
            <a:picLocks noChangeAspect="1" noChangeArrowheads="1"/>
          </p:cNvPicPr>
          <p:nvPr/>
        </p:nvPicPr>
        <p:blipFill>
          <a:blip r:embed="rId2" cstate="print">
            <a:extLst>
              <a:ext uri="{BEBA8EAE-BF5A-486C-A8C5-ECC9F3942E4B}">
                <a14:imgProps xmlns:a14="http://schemas.microsoft.com/office/drawing/2010/main">
                  <a14:imgLayer r:embed="rId3">
                    <a14:imgEffect>
                      <a14:backgroundRemoval t="200" b="99100" l="9700" r="90000">
                        <a14:foregroundMark x1="36500" y1="9200" x2="36500" y2="9200"/>
                        <a14:foregroundMark x1="45600" y1="8800" x2="45600" y2="8800"/>
                        <a14:foregroundMark x1="51900" y1="8400" x2="51900" y2="8400"/>
                        <a14:foregroundMark x1="60200" y1="8400" x2="60200" y2="8400"/>
                        <a14:foregroundMark x1="64900" y1="8400" x2="64900" y2="8400"/>
                        <a14:foregroundMark x1="68500" y1="8400" x2="68500" y2="8400"/>
                        <a14:foregroundMark x1="70400" y1="8400" x2="70400" y2="8400"/>
                        <a14:foregroundMark x1="72400" y1="8400" x2="72400" y2="8400"/>
                        <a14:foregroundMark x1="72400" y1="24200" x2="72400" y2="24200"/>
                        <a14:foregroundMark x1="71600" y1="26600" x2="71600" y2="28500"/>
                        <a14:foregroundMark x1="71200" y1="28200" x2="71200" y2="28200"/>
                        <a14:foregroundMark x1="35000" y1="4900" x2="35000" y2="4900"/>
                        <a14:foregroundMark x1="30600" y1="5300" x2="30600" y2="5300"/>
                        <a14:foregroundMark x1="29400" y1="6500" x2="30200" y2="8400"/>
                        <a14:foregroundMark x1="30600" y1="10400" x2="30600" y2="10400"/>
                        <a14:foregroundMark x1="32200" y1="8800" x2="32200" y2="8800"/>
                        <a14:foregroundMark x1="36100" y1="5300" x2="36100" y2="5300"/>
                        <a14:foregroundMark x1="38900" y1="4500" x2="38900" y2="4500"/>
                        <a14:foregroundMark x1="40100" y1="4500" x2="41300" y2="4500"/>
                        <a14:foregroundMark x1="44400" y1="4500" x2="44400" y2="4500"/>
                        <a14:foregroundMark x1="45200" y1="4100" x2="46800" y2="4100"/>
                        <a14:foregroundMark x1="47200" y1="4100" x2="47200" y2="4100"/>
                        <a14:foregroundMark x1="49900" y1="4100" x2="49900" y2="4100"/>
                        <a14:foregroundMark x1="51900" y1="3700" x2="51900" y2="3700"/>
                        <a14:foregroundMark x1="53900" y1="3700" x2="55100" y2="3700"/>
                        <a14:foregroundMark x1="56600" y1="3700" x2="56600" y2="3700"/>
                        <a14:foregroundMark x1="59000" y1="3700" x2="59000" y2="3700"/>
                        <a14:foregroundMark x1="61400" y1="3700" x2="61400" y2="3700"/>
                        <a14:foregroundMark x1="62500" y1="3700" x2="62500" y2="3700"/>
                        <a14:foregroundMark x1="64100" y1="3700" x2="64100" y2="3700"/>
                        <a14:foregroundMark x1="71200" y1="13200" x2="71200" y2="13200"/>
                        <a14:foregroundMark x1="67300" y1="5300" x2="67300" y2="5300"/>
                        <a14:foregroundMark x1="70000" y1="5300" x2="70000" y2="5300"/>
                        <a14:foregroundMark x1="71200" y1="4900" x2="71200" y2="4900"/>
                        <a14:foregroundMark x1="66900" y1="3300" x2="66900" y2="3300"/>
                        <a14:foregroundMark x1="71600" y1="3300" x2="71600" y2="3300"/>
                        <a14:foregroundMark x1="72800" y1="3700" x2="72800" y2="3700"/>
                        <a14:foregroundMark x1="68900" y1="1700" x2="68900" y2="1700"/>
                        <a14:foregroundMark x1="37700" y1="1400" x2="37700" y2="1400"/>
                        <a14:foregroundMark x1="34600" y1="2500" x2="34600" y2="2500"/>
                        <a14:foregroundMark x1="31400" y1="2900" x2="31400" y2="2900"/>
                        <a14:foregroundMark x1="29800" y1="2900" x2="29800" y2="2900"/>
                        <a14:foregroundMark x1="28700" y1="2900" x2="28700" y2="2900"/>
                      </a14:backgroundRemoval>
                    </a14:imgEffect>
                  </a14:imgLayer>
                </a14:imgProps>
              </a:ext>
              <a:ext uri="{28A0092B-C50C-407E-A947-70E740481C1C}">
                <a14:useLocalDpi xmlns:a14="http://schemas.microsoft.com/office/drawing/2010/main" val="0"/>
              </a:ext>
            </a:extLst>
          </a:blip>
          <a:srcRect/>
          <a:stretch>
            <a:fillRect/>
          </a:stretch>
        </p:blipFill>
        <p:spPr bwMode="auto">
          <a:xfrm>
            <a:off x="2411760" y="1321184"/>
            <a:ext cx="3960440" cy="37835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円/楕円 8"/>
          <p:cNvSpPr/>
          <p:nvPr/>
        </p:nvSpPr>
        <p:spPr>
          <a:xfrm>
            <a:off x="3059832" y="4152689"/>
            <a:ext cx="1797223" cy="43204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11" name="直線コネクタ 4"/>
          <p:cNvCxnSpPr>
            <a:stCxn id="10" idx="6"/>
          </p:cNvCxnSpPr>
          <p:nvPr/>
        </p:nvCxnSpPr>
        <p:spPr>
          <a:xfrm flipV="1">
            <a:off x="4857055" y="2603813"/>
            <a:ext cx="1227113" cy="17649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4000" dirty="0" smtClean="0">
                <a:solidFill>
                  <a:prstClr val="black"/>
                </a:solidFill>
              </a:rPr>
              <a:t>芸能人が</a:t>
            </a:r>
            <a:r>
              <a:rPr lang="ja-JP" altLang="en-US" sz="4000" dirty="0">
                <a:solidFill>
                  <a:prstClr val="black"/>
                </a:solidFill>
              </a:rPr>
              <a:t>消費者に与える効果は？</a:t>
            </a:r>
            <a:endParaRPr kumimoji="1" lang="ja-JP" altLang="en-US" dirty="0"/>
          </a:p>
        </p:txBody>
      </p:sp>
      <p:sp>
        <p:nvSpPr>
          <p:cNvPr id="4" name="スライド番号プレースホルダー 3"/>
          <p:cNvSpPr>
            <a:spLocks noGrp="1"/>
          </p:cNvSpPr>
          <p:nvPr>
            <p:ph type="sldNum" sz="quarter" idx="12"/>
          </p:nvPr>
        </p:nvSpPr>
        <p:spPr>
          <a:xfrm>
            <a:off x="7010400" y="6492875"/>
            <a:ext cx="2133600" cy="365125"/>
          </a:xfrm>
        </p:spPr>
        <p:txBody>
          <a:bodyPr/>
          <a:lstStyle/>
          <a:p>
            <a:fld id="{2D6E0203-098D-4630-A30A-39CC9ACA3C64}" type="slidenum">
              <a:rPr kumimoji="1" lang="ja-JP" altLang="en-US" sz="2400" b="1" smtClean="0">
                <a:solidFill>
                  <a:schemeClr val="tx1"/>
                </a:solidFill>
              </a:rPr>
              <a:pPr/>
              <a:t>30</a:t>
            </a:fld>
            <a:endParaRPr kumimoji="1" lang="ja-JP" altLang="en-US" sz="2400" b="1" dirty="0">
              <a:solidFill>
                <a:schemeClr val="tx1"/>
              </a:solidFill>
            </a:endParaRPr>
          </a:p>
        </p:txBody>
      </p:sp>
      <p:cxnSp>
        <p:nvCxnSpPr>
          <p:cNvPr id="5" name="直線コネクタ 4"/>
          <p:cNvCxnSpPr/>
          <p:nvPr/>
        </p:nvCxnSpPr>
        <p:spPr>
          <a:xfrm>
            <a:off x="0" y="1268760"/>
            <a:ext cx="9144000" cy="0"/>
          </a:xfrm>
          <a:prstGeom prst="line">
            <a:avLst/>
          </a:prstGeom>
          <a:ln w="76200">
            <a:solidFill>
              <a:schemeClr val="accent1">
                <a:lumMod val="60000"/>
                <a:lumOff val="40000"/>
              </a:schemeClr>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
        <p:nvSpPr>
          <p:cNvPr id="6" name="正方形/長方形 5"/>
          <p:cNvSpPr/>
          <p:nvPr/>
        </p:nvSpPr>
        <p:spPr>
          <a:xfrm>
            <a:off x="0" y="0"/>
            <a:ext cx="2483768" cy="548680"/>
          </a:xfrm>
          <a:prstGeom prst="rect">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a:solidFill>
                  <a:schemeClr val="bg1"/>
                </a:solidFill>
              </a:rPr>
              <a:t>仮説の導出</a:t>
            </a:r>
            <a:endParaRPr kumimoji="1" lang="ja-JP" altLang="en-US" sz="3200" dirty="0">
              <a:solidFill>
                <a:schemeClr val="bg1"/>
              </a:solidFill>
            </a:endParaRPr>
          </a:p>
        </p:txBody>
      </p:sp>
      <p:sp>
        <p:nvSpPr>
          <p:cNvPr id="13" name="テキスト ボックス 12"/>
          <p:cNvSpPr txBox="1"/>
          <p:nvPr/>
        </p:nvSpPr>
        <p:spPr>
          <a:xfrm>
            <a:off x="179511" y="1568986"/>
            <a:ext cx="8629153" cy="769441"/>
          </a:xfrm>
          <a:prstGeom prst="rect">
            <a:avLst/>
          </a:prstGeom>
          <a:noFill/>
        </p:spPr>
        <p:txBody>
          <a:bodyPr wrap="square" rtlCol="0">
            <a:spAutoFit/>
          </a:bodyPr>
          <a:lstStyle/>
          <a:p>
            <a:r>
              <a:rPr lang="ja-JP" altLang="en-US" sz="2200" dirty="0"/>
              <a:t>芸能</a:t>
            </a:r>
            <a:r>
              <a:rPr lang="ja-JP" altLang="en-US" sz="2200" dirty="0" smtClean="0"/>
              <a:t>人の広告効果</a:t>
            </a:r>
            <a:r>
              <a:rPr lang="en-US" altLang="ja-JP" sz="2200" dirty="0" smtClean="0"/>
              <a:t>(TVCM</a:t>
            </a:r>
            <a:r>
              <a:rPr lang="ja-JP" altLang="en-US" sz="2200" dirty="0" smtClean="0"/>
              <a:t>等</a:t>
            </a:r>
            <a:r>
              <a:rPr lang="en-US" altLang="ja-JP" sz="2200" dirty="0" smtClean="0"/>
              <a:t>)</a:t>
            </a:r>
            <a:r>
              <a:rPr lang="ja-JP" altLang="en-US" sz="2200" dirty="0" smtClean="0"/>
              <a:t>の中に</a:t>
            </a:r>
            <a:r>
              <a:rPr lang="ja-JP" altLang="en-US" sz="2200" u="sng" dirty="0" smtClean="0">
                <a:solidFill>
                  <a:srgbClr val="FF0000"/>
                </a:solidFill>
              </a:rPr>
              <a:t>ハロー効果</a:t>
            </a:r>
            <a:r>
              <a:rPr lang="ja-JP" altLang="en-US" sz="2200" dirty="0" smtClean="0"/>
              <a:t>という心理作用があると言われている。</a:t>
            </a:r>
            <a:endParaRPr lang="en-US" altLang="ja-JP" sz="2200" dirty="0" smtClean="0"/>
          </a:p>
        </p:txBody>
      </p:sp>
      <p:sp>
        <p:nvSpPr>
          <p:cNvPr id="16" name="正方形/長方形 15"/>
          <p:cNvSpPr/>
          <p:nvPr/>
        </p:nvSpPr>
        <p:spPr>
          <a:xfrm>
            <a:off x="251520" y="5877272"/>
            <a:ext cx="8640960" cy="523220"/>
          </a:xfrm>
          <a:prstGeom prst="rect">
            <a:avLst/>
          </a:prstGeom>
        </p:spPr>
        <p:txBody>
          <a:bodyPr wrap="square">
            <a:spAutoFit/>
          </a:bodyPr>
          <a:lstStyle/>
          <a:p>
            <a:pPr algn="ctr"/>
            <a:r>
              <a:rPr lang="ja-JP" altLang="en-US" sz="2800" dirty="0" smtClean="0"/>
              <a:t>ハロー効果は顧客参加型にもいえるのではないか？</a:t>
            </a:r>
            <a:endParaRPr lang="ja-JP" altLang="en-US" sz="2800" dirty="0"/>
          </a:p>
        </p:txBody>
      </p:sp>
      <p:sp>
        <p:nvSpPr>
          <p:cNvPr id="7" name="正方形/長方形 6"/>
          <p:cNvSpPr/>
          <p:nvPr/>
        </p:nvSpPr>
        <p:spPr>
          <a:xfrm>
            <a:off x="179512" y="5733256"/>
            <a:ext cx="8712968" cy="720080"/>
          </a:xfrm>
          <a:prstGeom prst="rect">
            <a:avLst/>
          </a:prstGeom>
          <a:no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6149" name="Picture 5" descr="https://encrypted-tbn2.gstatic.com/images?q=tbn:ANd9GcRzmQXFBIhqyLrcjQ7dU_dh2iWYcjZflBxt5fKMt75dGnCF_5q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1281" y="3140968"/>
            <a:ext cx="1800200" cy="1833711"/>
          </a:xfrm>
          <a:prstGeom prst="rect">
            <a:avLst/>
          </a:prstGeom>
          <a:noFill/>
          <a:extLst>
            <a:ext uri="{909E8E84-426E-40DD-AFC4-6F175D3DCCD1}">
              <a14:hiddenFill xmlns:a14="http://schemas.microsoft.com/office/drawing/2010/main">
                <a:solidFill>
                  <a:srgbClr val="FFFFFF"/>
                </a:solidFill>
              </a14:hiddenFill>
            </a:ext>
          </a:extLst>
        </p:spPr>
      </p:pic>
      <p:sp>
        <p:nvSpPr>
          <p:cNvPr id="10" name="テキスト ボックス 9"/>
          <p:cNvSpPr txBox="1"/>
          <p:nvPr/>
        </p:nvSpPr>
        <p:spPr>
          <a:xfrm>
            <a:off x="208509" y="5056609"/>
            <a:ext cx="2006463" cy="553998"/>
          </a:xfrm>
          <a:prstGeom prst="rect">
            <a:avLst/>
          </a:prstGeom>
          <a:noFill/>
        </p:spPr>
        <p:txBody>
          <a:bodyPr wrap="square" rtlCol="0">
            <a:spAutoFit/>
          </a:bodyPr>
          <a:lstStyle/>
          <a:p>
            <a:pPr algn="ctr"/>
            <a:r>
              <a:rPr kumimoji="1" lang="ja-JP" altLang="en-US" sz="1600" dirty="0" smtClean="0"/>
              <a:t>芸能人</a:t>
            </a:r>
            <a:endParaRPr kumimoji="1" lang="en-US" altLang="ja-JP" sz="1600" dirty="0" smtClean="0"/>
          </a:p>
          <a:p>
            <a:pPr algn="ctr"/>
            <a:r>
              <a:rPr kumimoji="1" lang="ja-JP" altLang="en-US" sz="1400" dirty="0" smtClean="0"/>
              <a:t>（芸能人：江角マキコ）</a:t>
            </a:r>
            <a:endParaRPr kumimoji="1" lang="ja-JP" altLang="en-US" sz="1400" dirty="0"/>
          </a:p>
        </p:txBody>
      </p:sp>
      <p:pic>
        <p:nvPicPr>
          <p:cNvPr id="6150"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11760" y="4077072"/>
            <a:ext cx="566737" cy="450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1" name="Picture 7"/>
          <p:cNvPicPr>
            <a:picLocks noChangeAspect="1" noChangeArrowheads="1"/>
          </p:cNvPicPr>
          <p:nvPr/>
        </p:nvPicPr>
        <p:blipFill rotWithShape="1">
          <a:blip r:embed="rId5" cstate="print">
            <a:extLst>
              <a:ext uri="{BEBA8EAE-BF5A-486C-A8C5-ECC9F3942E4B}">
                <a14:imgProps xmlns:a14="http://schemas.microsoft.com/office/drawing/2010/main">
                  <a14:imgLayer r:embed="rId6">
                    <a14:imgEffect>
                      <a14:backgroundRemoval t="31556" b="60889" l="1778" r="98667">
                        <a14:foregroundMark x1="36000" y1="46222" x2="36000" y2="46222"/>
                        <a14:foregroundMark x1="40444" y1="45333" x2="40444" y2="45333"/>
                        <a14:foregroundMark x1="45333" y1="46222" x2="45333" y2="46222"/>
                        <a14:foregroundMark x1="49333" y1="50667" x2="49333" y2="50667"/>
                        <a14:foregroundMark x1="51556" y1="50222" x2="51556" y2="50222"/>
                        <a14:foregroundMark x1="52889" y1="46667" x2="52889" y2="46667"/>
                        <a14:foregroundMark x1="45333" y1="50222" x2="45333" y2="50222"/>
                        <a14:foregroundMark x1="60444" y1="48889" x2="60444" y2="48889"/>
                        <a14:foregroundMark x1="61333" y1="44000" x2="61333" y2="44000"/>
                        <a14:foregroundMark x1="67556" y1="48444" x2="67556" y2="48444"/>
                        <a14:foregroundMark x1="80000" y1="48889" x2="80000" y2="48889"/>
                        <a14:foregroundMark x1="87111" y1="48889" x2="87111" y2="48889"/>
                        <a14:foregroundMark x1="92000" y1="48889" x2="92000" y2="48889"/>
                        <a14:foregroundMark x1="89778" y1="45778" x2="89778" y2="45778"/>
                        <a14:foregroundMark x1="89778" y1="42667" x2="89778" y2="42667"/>
                        <a14:foregroundMark x1="94222" y1="50667" x2="94222" y2="50667"/>
                      </a14:backgroundRemoval>
                    </a14:imgEffect>
                  </a14:imgLayer>
                </a14:imgProps>
              </a:ext>
              <a:ext uri="{28A0092B-C50C-407E-A947-70E740481C1C}">
                <a14:useLocalDpi xmlns:a14="http://schemas.microsoft.com/office/drawing/2010/main" val="0"/>
              </a:ext>
            </a:extLst>
          </a:blip>
          <a:srcRect t="27814" b="36093"/>
          <a:stretch/>
        </p:blipFill>
        <p:spPr bwMode="auto">
          <a:xfrm>
            <a:off x="2983428" y="3788272"/>
            <a:ext cx="2705762" cy="9766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等号 19"/>
          <p:cNvSpPr/>
          <p:nvPr/>
        </p:nvSpPr>
        <p:spPr>
          <a:xfrm>
            <a:off x="5590567" y="4077072"/>
            <a:ext cx="648072" cy="482228"/>
          </a:xfrm>
          <a:prstGeom prst="mathEqual">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1" name="テキスト ボックス 10"/>
          <p:cNvSpPr txBox="1"/>
          <p:nvPr/>
        </p:nvSpPr>
        <p:spPr>
          <a:xfrm>
            <a:off x="3527884" y="5025832"/>
            <a:ext cx="2088232" cy="584775"/>
          </a:xfrm>
          <a:prstGeom prst="rect">
            <a:avLst/>
          </a:prstGeom>
          <a:noFill/>
        </p:spPr>
        <p:txBody>
          <a:bodyPr wrap="square" rtlCol="0">
            <a:spAutoFit/>
          </a:bodyPr>
          <a:lstStyle/>
          <a:p>
            <a:pPr algn="ctr"/>
            <a:r>
              <a:rPr kumimoji="1" lang="ja-JP" altLang="en-US" sz="1600" dirty="0" smtClean="0"/>
              <a:t>評価対象</a:t>
            </a:r>
            <a:endParaRPr kumimoji="1" lang="en-US" altLang="ja-JP" sz="1600" dirty="0" smtClean="0"/>
          </a:p>
          <a:p>
            <a:pPr algn="ctr"/>
            <a:r>
              <a:rPr kumimoji="1" lang="ja-JP" altLang="en-US" sz="1600" dirty="0" smtClean="0"/>
              <a:t>（ＣＭ：明治安田生命）</a:t>
            </a:r>
            <a:endParaRPr kumimoji="1" lang="ja-JP" altLang="en-US" sz="1600" dirty="0"/>
          </a:p>
        </p:txBody>
      </p:sp>
      <p:sp>
        <p:nvSpPr>
          <p:cNvPr id="22" name="角丸四角形 11"/>
          <p:cNvSpPr/>
          <p:nvPr/>
        </p:nvSpPr>
        <p:spPr>
          <a:xfrm>
            <a:off x="6238639" y="2941686"/>
            <a:ext cx="2797857" cy="2575545"/>
          </a:xfrm>
          <a:prstGeom prst="roundRect">
            <a:avLst/>
          </a:prstGeom>
          <a:noFill/>
          <a:ln>
            <a:solidFill>
              <a:srgbClr val="33CC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17"/>
          <p:cNvSpPr txBox="1"/>
          <p:nvPr/>
        </p:nvSpPr>
        <p:spPr>
          <a:xfrm>
            <a:off x="6238639" y="3274655"/>
            <a:ext cx="2797856" cy="1938992"/>
          </a:xfrm>
          <a:prstGeom prst="rect">
            <a:avLst/>
          </a:prstGeom>
          <a:noFill/>
        </p:spPr>
        <p:txBody>
          <a:bodyPr wrap="square" rtlCol="0">
            <a:spAutoFit/>
          </a:bodyPr>
          <a:lstStyle/>
          <a:p>
            <a:pPr algn="ctr"/>
            <a:r>
              <a:rPr lang="ja-JP" altLang="en-US" sz="2400" dirty="0"/>
              <a:t>江角マキコ</a:t>
            </a:r>
            <a:r>
              <a:rPr lang="ja-JP" altLang="en-US" sz="2400" dirty="0" smtClean="0"/>
              <a:t>の</a:t>
            </a:r>
            <a:endParaRPr lang="en-US" altLang="ja-JP" sz="2400" dirty="0" smtClean="0"/>
          </a:p>
          <a:p>
            <a:pPr algn="ctr"/>
            <a:r>
              <a:rPr lang="ja-JP" altLang="en-US" sz="2400" dirty="0" smtClean="0"/>
              <a:t>しっかりとしている</a:t>
            </a:r>
            <a:endParaRPr lang="en-US" altLang="ja-JP" sz="2400" dirty="0" smtClean="0"/>
          </a:p>
          <a:p>
            <a:pPr algn="ctr"/>
            <a:r>
              <a:rPr lang="ja-JP" altLang="en-US" sz="2400" dirty="0"/>
              <a:t>という</a:t>
            </a:r>
            <a:r>
              <a:rPr lang="ja-JP" altLang="en-US" sz="2400" dirty="0" smtClean="0"/>
              <a:t>イメージが</a:t>
            </a:r>
            <a:endParaRPr lang="en-US" altLang="ja-JP" sz="2400" dirty="0" smtClean="0"/>
          </a:p>
          <a:p>
            <a:pPr algn="ctr"/>
            <a:r>
              <a:rPr lang="ja-JP" altLang="en-US" sz="2400" dirty="0" smtClean="0"/>
              <a:t>明治安田生命</a:t>
            </a:r>
            <a:endParaRPr lang="en-US" altLang="ja-JP" sz="2400" dirty="0" smtClean="0"/>
          </a:p>
          <a:p>
            <a:pPr algn="ctr"/>
            <a:r>
              <a:rPr lang="ja-JP" altLang="en-US" sz="2400" dirty="0" smtClean="0"/>
              <a:t>にもつく。</a:t>
            </a:r>
            <a:endParaRPr kumimoji="1" lang="ja-JP" altLang="en-US" sz="2400" dirty="0"/>
          </a:p>
        </p:txBody>
      </p:sp>
      <p:sp>
        <p:nvSpPr>
          <p:cNvPr id="12" name="角丸四角形吹き出し 11"/>
          <p:cNvSpPr/>
          <p:nvPr/>
        </p:nvSpPr>
        <p:spPr>
          <a:xfrm>
            <a:off x="2051720" y="3068960"/>
            <a:ext cx="1819436" cy="619312"/>
          </a:xfrm>
          <a:prstGeom prst="wedgeRoundRectCallout">
            <a:avLst>
              <a:gd name="adj1" fmla="val -63511"/>
              <a:gd name="adj2" fmla="val 36141"/>
              <a:gd name="adj3" fmla="val 16667"/>
            </a:avLst>
          </a:prstGeom>
          <a:no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a:off x="2051720" y="3068960"/>
            <a:ext cx="1819436" cy="584775"/>
          </a:xfrm>
          <a:prstGeom prst="rect">
            <a:avLst/>
          </a:prstGeom>
          <a:noFill/>
        </p:spPr>
        <p:txBody>
          <a:bodyPr wrap="square" rtlCol="0">
            <a:spAutoFit/>
          </a:bodyPr>
          <a:lstStyle/>
          <a:p>
            <a:r>
              <a:rPr kumimoji="1" lang="ja-JP" altLang="en-US" sz="1600" dirty="0" smtClean="0"/>
              <a:t>しっかりしているというイメージ</a:t>
            </a:r>
            <a:endParaRPr kumimoji="1" lang="ja-JP" altLang="en-US" sz="1600" dirty="0"/>
          </a:p>
        </p:txBody>
      </p:sp>
      <p:sp>
        <p:nvSpPr>
          <p:cNvPr id="19" name="テキスト ボックス 18"/>
          <p:cNvSpPr txBox="1"/>
          <p:nvPr/>
        </p:nvSpPr>
        <p:spPr>
          <a:xfrm>
            <a:off x="208509" y="2419521"/>
            <a:ext cx="8683971" cy="646331"/>
          </a:xfrm>
          <a:prstGeom prst="rect">
            <a:avLst/>
          </a:prstGeom>
          <a:noFill/>
          <a:ln>
            <a:noFill/>
          </a:ln>
        </p:spPr>
        <p:txBody>
          <a:bodyPr wrap="square" rtlCol="0">
            <a:spAutoFit/>
          </a:bodyPr>
          <a:lstStyle/>
          <a:p>
            <a:r>
              <a:rPr kumimoji="1" lang="ja-JP" altLang="en-US" dirty="0" smtClean="0"/>
              <a:t>ハロー効果とは</a:t>
            </a:r>
            <a:r>
              <a:rPr kumimoji="1" lang="ja-JP" altLang="en-US" dirty="0" smtClean="0"/>
              <a:t>、芸能人の持つ特徴</a:t>
            </a:r>
            <a:r>
              <a:rPr kumimoji="1" lang="ja-JP" altLang="en-US" dirty="0" smtClean="0"/>
              <a:t>に引きずられて評価対象を判断すること。（浜名</a:t>
            </a:r>
            <a:r>
              <a:rPr kumimoji="1" lang="en-US" altLang="ja-JP" dirty="0" smtClean="0"/>
              <a:t>1995</a:t>
            </a:r>
            <a:r>
              <a:rPr kumimoji="1" lang="ja-JP" altLang="en-US" dirty="0" smtClean="0"/>
              <a:t>）</a:t>
            </a:r>
            <a:endParaRPr kumimoji="1" lang="ja-JP" altLang="en-US" dirty="0"/>
          </a:p>
        </p:txBody>
      </p:sp>
    </p:spTree>
    <p:extLst>
      <p:ext uri="{BB962C8B-B14F-4D97-AF65-F5344CB8AC3E}">
        <p14:creationId xmlns:p14="http://schemas.microsoft.com/office/powerpoint/2010/main" val="356821807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4000" dirty="0"/>
              <a:t>顧客参加型に当てはめる</a:t>
            </a:r>
            <a:r>
              <a:rPr lang="ja-JP" altLang="en-US" sz="4000" dirty="0" smtClean="0"/>
              <a:t>と</a:t>
            </a:r>
            <a:endParaRPr kumimoji="1" lang="ja-JP" altLang="en-US" dirty="0"/>
          </a:p>
        </p:txBody>
      </p:sp>
      <p:sp>
        <p:nvSpPr>
          <p:cNvPr id="4" name="スライド番号プレースホルダー 3"/>
          <p:cNvSpPr>
            <a:spLocks noGrp="1"/>
          </p:cNvSpPr>
          <p:nvPr>
            <p:ph type="sldNum" sz="quarter" idx="12"/>
          </p:nvPr>
        </p:nvSpPr>
        <p:spPr>
          <a:xfrm>
            <a:off x="7010400" y="6492875"/>
            <a:ext cx="2133600" cy="365125"/>
          </a:xfrm>
        </p:spPr>
        <p:txBody>
          <a:bodyPr/>
          <a:lstStyle/>
          <a:p>
            <a:fld id="{2D6E0203-098D-4630-A30A-39CC9ACA3C64}" type="slidenum">
              <a:rPr kumimoji="1" lang="ja-JP" altLang="en-US" sz="2400" b="1" smtClean="0">
                <a:solidFill>
                  <a:schemeClr val="tx1"/>
                </a:solidFill>
              </a:rPr>
              <a:pPr/>
              <a:t>31</a:t>
            </a:fld>
            <a:endParaRPr kumimoji="1" lang="ja-JP" altLang="en-US" sz="2400" b="1" dirty="0">
              <a:solidFill>
                <a:schemeClr val="tx1"/>
              </a:solidFill>
            </a:endParaRPr>
          </a:p>
        </p:txBody>
      </p:sp>
      <p:cxnSp>
        <p:nvCxnSpPr>
          <p:cNvPr id="5" name="直線コネクタ 4"/>
          <p:cNvCxnSpPr/>
          <p:nvPr/>
        </p:nvCxnSpPr>
        <p:spPr>
          <a:xfrm>
            <a:off x="0" y="1268760"/>
            <a:ext cx="9144000" cy="0"/>
          </a:xfrm>
          <a:prstGeom prst="line">
            <a:avLst/>
          </a:prstGeom>
          <a:ln w="76200">
            <a:solidFill>
              <a:schemeClr val="accent1">
                <a:lumMod val="60000"/>
                <a:lumOff val="40000"/>
              </a:schemeClr>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
        <p:nvSpPr>
          <p:cNvPr id="6" name="正方形/長方形 5"/>
          <p:cNvSpPr/>
          <p:nvPr/>
        </p:nvSpPr>
        <p:spPr>
          <a:xfrm>
            <a:off x="0" y="0"/>
            <a:ext cx="2483768" cy="548680"/>
          </a:xfrm>
          <a:prstGeom prst="rect">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a:solidFill>
                  <a:schemeClr val="bg1"/>
                </a:solidFill>
              </a:rPr>
              <a:t>仮説の導出</a:t>
            </a:r>
            <a:endParaRPr kumimoji="1" lang="ja-JP" altLang="en-US" sz="3200" dirty="0">
              <a:solidFill>
                <a:schemeClr val="bg1"/>
              </a:solidFill>
            </a:endParaRPr>
          </a:p>
        </p:txBody>
      </p:sp>
      <p:sp>
        <p:nvSpPr>
          <p:cNvPr id="7" name="正方形/長方形 6"/>
          <p:cNvSpPr/>
          <p:nvPr/>
        </p:nvSpPr>
        <p:spPr>
          <a:xfrm>
            <a:off x="162000" y="5445224"/>
            <a:ext cx="8712968" cy="792088"/>
          </a:xfrm>
          <a:prstGeom prst="rect">
            <a:avLst/>
          </a:prstGeom>
          <a:no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238652" y="4415626"/>
            <a:ext cx="2006463" cy="338554"/>
          </a:xfrm>
          <a:prstGeom prst="rect">
            <a:avLst/>
          </a:prstGeom>
          <a:noFill/>
        </p:spPr>
        <p:txBody>
          <a:bodyPr wrap="square" rtlCol="0">
            <a:spAutoFit/>
          </a:bodyPr>
          <a:lstStyle/>
          <a:p>
            <a:pPr algn="ctr"/>
            <a:r>
              <a:rPr kumimoji="1" lang="ja-JP" altLang="en-US" sz="1600" dirty="0"/>
              <a:t>芸能人</a:t>
            </a:r>
            <a:r>
              <a:rPr kumimoji="1" lang="ja-JP" altLang="en-US" sz="1600"/>
              <a:t>（石</a:t>
            </a:r>
            <a:r>
              <a:rPr lang="ja-JP" altLang="en-US" sz="1600"/>
              <a:t>田</a:t>
            </a:r>
            <a:r>
              <a:rPr lang="ja-JP" altLang="en-US" sz="1600" smtClean="0"/>
              <a:t>純一</a:t>
            </a:r>
            <a:r>
              <a:rPr kumimoji="1" lang="ja-JP" altLang="en-US" sz="1600" smtClean="0"/>
              <a:t>）</a:t>
            </a:r>
            <a:endParaRPr kumimoji="1" lang="ja-JP" altLang="en-US" sz="1600" dirty="0"/>
          </a:p>
        </p:txBody>
      </p:sp>
      <p:pic>
        <p:nvPicPr>
          <p:cNvPr id="6150"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00399" y="3230355"/>
            <a:ext cx="566737" cy="450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等号 19"/>
          <p:cNvSpPr/>
          <p:nvPr/>
        </p:nvSpPr>
        <p:spPr>
          <a:xfrm>
            <a:off x="5220072" y="3246971"/>
            <a:ext cx="648072" cy="482228"/>
          </a:xfrm>
          <a:prstGeom prst="mathEqual">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1" name="テキスト ボックス 10"/>
          <p:cNvSpPr txBox="1"/>
          <p:nvPr/>
        </p:nvSpPr>
        <p:spPr>
          <a:xfrm>
            <a:off x="3131840" y="4316028"/>
            <a:ext cx="2088232" cy="338554"/>
          </a:xfrm>
          <a:prstGeom prst="rect">
            <a:avLst/>
          </a:prstGeom>
          <a:noFill/>
        </p:spPr>
        <p:txBody>
          <a:bodyPr wrap="square" rtlCol="0">
            <a:spAutoFit/>
          </a:bodyPr>
          <a:lstStyle/>
          <a:p>
            <a:pPr algn="ctr"/>
            <a:r>
              <a:rPr kumimoji="1" lang="ja-JP" altLang="en-US" sz="1600"/>
              <a:t>製品（</a:t>
            </a:r>
            <a:r>
              <a:rPr lang="ja-JP" altLang="en-US" sz="1600" smtClean="0"/>
              <a:t>カレー</a:t>
            </a:r>
            <a:r>
              <a:rPr kumimoji="1" lang="ja-JP" altLang="en-US" sz="1600" smtClean="0"/>
              <a:t>）</a:t>
            </a:r>
            <a:endParaRPr kumimoji="1" lang="ja-JP" altLang="en-US" sz="1600" dirty="0"/>
          </a:p>
        </p:txBody>
      </p:sp>
      <p:sp>
        <p:nvSpPr>
          <p:cNvPr id="22" name="角丸四角形 11"/>
          <p:cNvSpPr/>
          <p:nvPr/>
        </p:nvSpPr>
        <p:spPr>
          <a:xfrm>
            <a:off x="6010336" y="2426256"/>
            <a:ext cx="2832746" cy="2408388"/>
          </a:xfrm>
          <a:prstGeom prst="roundRect">
            <a:avLst/>
          </a:prstGeom>
          <a:noFill/>
          <a:ln>
            <a:solidFill>
              <a:srgbClr val="33CC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p:nvSpPr>
        <p:spPr>
          <a:xfrm>
            <a:off x="150702" y="5425769"/>
            <a:ext cx="8712968" cy="830997"/>
          </a:xfrm>
          <a:prstGeom prst="rect">
            <a:avLst/>
          </a:prstGeom>
        </p:spPr>
        <p:txBody>
          <a:bodyPr wrap="square">
            <a:spAutoFit/>
          </a:bodyPr>
          <a:lstStyle/>
          <a:p>
            <a:r>
              <a:rPr lang="ja-JP" altLang="en-US" sz="2400" dirty="0"/>
              <a:t>芸能人が参加して作った製品と聞くと、製品の評価もその芸能人の特徴に引きずられた結果になるのではないか？</a:t>
            </a:r>
          </a:p>
        </p:txBody>
      </p:sp>
      <p:sp>
        <p:nvSpPr>
          <p:cNvPr id="9" name="テキスト ボックス 8"/>
          <p:cNvSpPr txBox="1"/>
          <p:nvPr/>
        </p:nvSpPr>
        <p:spPr>
          <a:xfrm>
            <a:off x="5890220" y="2526320"/>
            <a:ext cx="3072979" cy="2308324"/>
          </a:xfrm>
          <a:prstGeom prst="rect">
            <a:avLst/>
          </a:prstGeom>
          <a:noFill/>
        </p:spPr>
        <p:txBody>
          <a:bodyPr wrap="square" rtlCol="0">
            <a:spAutoFit/>
          </a:bodyPr>
          <a:lstStyle/>
          <a:p>
            <a:pPr algn="ctr"/>
            <a:r>
              <a:rPr kumimoji="1" lang="ja-JP" altLang="en-US" sz="2400" dirty="0"/>
              <a:t>石</a:t>
            </a:r>
            <a:r>
              <a:rPr lang="ja-JP" altLang="en-US" sz="2400" dirty="0"/>
              <a:t>田純一</a:t>
            </a:r>
            <a:r>
              <a:rPr kumimoji="1" lang="ja-JP" altLang="en-US" sz="2400" dirty="0"/>
              <a:t>の</a:t>
            </a:r>
            <a:endParaRPr kumimoji="1" lang="en-US" altLang="ja-JP" sz="2400" dirty="0"/>
          </a:p>
          <a:p>
            <a:pPr algn="ctr"/>
            <a:r>
              <a:rPr lang="ja-JP" altLang="en-US" sz="2400"/>
              <a:t>大人</a:t>
            </a:r>
            <a:r>
              <a:rPr lang="ja-JP" altLang="en-US" sz="2400" smtClean="0"/>
              <a:t>の</a:t>
            </a:r>
            <a:r>
              <a:rPr kumimoji="1" lang="ja-JP" altLang="en-US" sz="2400" smtClean="0"/>
              <a:t>イメージ</a:t>
            </a:r>
            <a:r>
              <a:rPr kumimoji="1" lang="ja-JP" altLang="en-US" sz="2400" dirty="0"/>
              <a:t>が</a:t>
            </a:r>
            <a:endParaRPr kumimoji="1" lang="en-US" altLang="ja-JP" sz="2400" dirty="0"/>
          </a:p>
          <a:p>
            <a:pPr algn="ctr"/>
            <a:r>
              <a:rPr lang="ja-JP" altLang="en-US" sz="2400" dirty="0"/>
              <a:t>製品にも</a:t>
            </a:r>
            <a:endParaRPr lang="en-US" altLang="ja-JP" sz="2400" dirty="0"/>
          </a:p>
          <a:p>
            <a:pPr algn="ctr"/>
            <a:r>
              <a:rPr lang="ja-JP" altLang="en-US" sz="2400" dirty="0"/>
              <a:t>大</a:t>
            </a:r>
            <a:r>
              <a:rPr lang="ja-JP" altLang="en-US" sz="2400"/>
              <a:t>人の</a:t>
            </a:r>
            <a:r>
              <a:rPr lang="en-US" altLang="ja-JP" sz="2400"/>
              <a:t> </a:t>
            </a:r>
            <a:r>
              <a:rPr lang="ja-JP" altLang="en-US" sz="2400" smtClean="0"/>
              <a:t>味</a:t>
            </a:r>
            <a:r>
              <a:rPr lang="ja-JP" altLang="en-US" sz="2400" dirty="0"/>
              <a:t>がある</a:t>
            </a:r>
            <a:endParaRPr lang="en-US" altLang="ja-JP" sz="2400" dirty="0"/>
          </a:p>
          <a:p>
            <a:pPr algn="ctr"/>
            <a:r>
              <a:rPr lang="ja-JP" altLang="en-US" sz="2400" dirty="0"/>
              <a:t>というイメージを</a:t>
            </a:r>
            <a:endParaRPr lang="en-US" altLang="ja-JP" sz="2400" dirty="0"/>
          </a:p>
          <a:p>
            <a:pPr algn="ctr"/>
            <a:r>
              <a:rPr lang="ja-JP" altLang="en-US" sz="2400" dirty="0"/>
              <a:t>もたらす。</a:t>
            </a:r>
            <a:endParaRPr kumimoji="1" lang="ja-JP" altLang="en-US" sz="2400" dirty="0"/>
          </a:p>
        </p:txBody>
      </p:sp>
      <p:pic>
        <p:nvPicPr>
          <p:cNvPr id="8196"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8652" y="2114934"/>
            <a:ext cx="1813068" cy="21637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7"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131840" y="2636912"/>
            <a:ext cx="1986155" cy="1658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角丸四角形吹き出し 16"/>
          <p:cNvSpPr/>
          <p:nvPr/>
        </p:nvSpPr>
        <p:spPr>
          <a:xfrm>
            <a:off x="2061481" y="1916020"/>
            <a:ext cx="1819436" cy="619312"/>
          </a:xfrm>
          <a:prstGeom prst="wedgeRoundRectCallout">
            <a:avLst>
              <a:gd name="adj1" fmla="val -64284"/>
              <a:gd name="adj2" fmla="val 47498"/>
              <a:gd name="adj3" fmla="val 16667"/>
            </a:avLst>
          </a:prstGeom>
          <a:no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17"/>
          <p:cNvSpPr txBox="1"/>
          <p:nvPr/>
        </p:nvSpPr>
        <p:spPr>
          <a:xfrm>
            <a:off x="2073710" y="2030320"/>
            <a:ext cx="1819436" cy="369332"/>
          </a:xfrm>
          <a:prstGeom prst="rect">
            <a:avLst/>
          </a:prstGeom>
          <a:noFill/>
        </p:spPr>
        <p:txBody>
          <a:bodyPr wrap="square" rtlCol="0">
            <a:spAutoFit/>
          </a:bodyPr>
          <a:lstStyle/>
          <a:p>
            <a:pPr algn="ctr"/>
            <a:r>
              <a:rPr lang="ja-JP" altLang="en-US"/>
              <a:t>大人</a:t>
            </a:r>
            <a:r>
              <a:rPr lang="ja-JP" altLang="en-US" smtClean="0"/>
              <a:t>の</a:t>
            </a:r>
            <a:r>
              <a:rPr kumimoji="1" lang="ja-JP" altLang="en-US" smtClean="0"/>
              <a:t>イメージ</a:t>
            </a:r>
            <a:endParaRPr kumimoji="1" lang="ja-JP" altLang="en-US" dirty="0"/>
          </a:p>
        </p:txBody>
      </p:sp>
    </p:spTree>
    <p:extLst>
      <p:ext uri="{BB962C8B-B14F-4D97-AF65-F5344CB8AC3E}">
        <p14:creationId xmlns:p14="http://schemas.microsoft.com/office/powerpoint/2010/main" val="340956884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仮説①</a:t>
            </a:r>
            <a:r>
              <a:rPr kumimoji="1" lang="en-US" altLang="ja-JP" dirty="0" smtClean="0"/>
              <a:t>-</a:t>
            </a:r>
            <a:r>
              <a:rPr kumimoji="1" lang="ja-JP" altLang="en-US" dirty="0" smtClean="0"/>
              <a:t>②</a:t>
            </a:r>
            <a:endParaRPr kumimoji="1" lang="ja-JP" altLang="en-US" dirty="0"/>
          </a:p>
        </p:txBody>
      </p:sp>
      <p:sp>
        <p:nvSpPr>
          <p:cNvPr id="3" name="コンテンツ プレースホルダー 2"/>
          <p:cNvSpPr>
            <a:spLocks noGrp="1"/>
          </p:cNvSpPr>
          <p:nvPr>
            <p:ph idx="1"/>
          </p:nvPr>
        </p:nvSpPr>
        <p:spPr>
          <a:xfrm>
            <a:off x="251520" y="2348880"/>
            <a:ext cx="8640960" cy="1756792"/>
          </a:xfrm>
        </p:spPr>
        <p:txBody>
          <a:bodyPr>
            <a:normAutofit/>
          </a:bodyPr>
          <a:lstStyle/>
          <a:p>
            <a:pPr marL="0" lvl="0" indent="0">
              <a:spcBef>
                <a:spcPts val="0"/>
              </a:spcBef>
              <a:buNone/>
            </a:pPr>
            <a:r>
              <a:rPr lang="ja-JP" altLang="en-US" sz="3600" dirty="0">
                <a:solidFill>
                  <a:prstClr val="black"/>
                </a:solidFill>
              </a:rPr>
              <a:t>消費者は</a:t>
            </a:r>
            <a:r>
              <a:rPr lang="ja-JP" altLang="en-US" sz="3600" dirty="0" smtClean="0">
                <a:solidFill>
                  <a:prstClr val="black"/>
                </a:solidFill>
              </a:rPr>
              <a:t>「芸能人」が製品</a:t>
            </a:r>
            <a:r>
              <a:rPr lang="ja-JP" altLang="en-US" sz="3600" dirty="0">
                <a:solidFill>
                  <a:prstClr val="black"/>
                </a:solidFill>
              </a:rPr>
              <a:t>開発</a:t>
            </a:r>
            <a:r>
              <a:rPr lang="ja-JP" altLang="en-US" sz="3600" dirty="0" smtClean="0">
                <a:solidFill>
                  <a:prstClr val="black"/>
                </a:solidFill>
              </a:rPr>
              <a:t>に参加</a:t>
            </a:r>
            <a:r>
              <a:rPr lang="ja-JP" altLang="en-US" sz="3600" dirty="0">
                <a:solidFill>
                  <a:prstClr val="black"/>
                </a:solidFill>
              </a:rPr>
              <a:t>した</a:t>
            </a:r>
            <a:r>
              <a:rPr lang="ja-JP" altLang="en-US" sz="3600" dirty="0" smtClean="0">
                <a:solidFill>
                  <a:prstClr val="black"/>
                </a:solidFill>
              </a:rPr>
              <a:t>ことを認知すると、</a:t>
            </a:r>
            <a:r>
              <a:rPr lang="ja-JP" altLang="en-US" sz="3600" dirty="0">
                <a:solidFill>
                  <a:prstClr val="black"/>
                </a:solidFill>
              </a:rPr>
              <a:t>その芸能人が持つ特徴の影響を受ける傾向にある。</a:t>
            </a:r>
          </a:p>
          <a:p>
            <a:endParaRPr kumimoji="1" lang="ja-JP" altLang="en-US" dirty="0"/>
          </a:p>
        </p:txBody>
      </p:sp>
      <p:sp>
        <p:nvSpPr>
          <p:cNvPr id="4" name="スライド番号プレースホルダー 3"/>
          <p:cNvSpPr>
            <a:spLocks noGrp="1"/>
          </p:cNvSpPr>
          <p:nvPr>
            <p:ph type="sldNum" sz="quarter" idx="12"/>
          </p:nvPr>
        </p:nvSpPr>
        <p:spPr>
          <a:xfrm>
            <a:off x="7010400" y="6487120"/>
            <a:ext cx="2133600" cy="365125"/>
          </a:xfrm>
        </p:spPr>
        <p:txBody>
          <a:bodyPr/>
          <a:lstStyle/>
          <a:p>
            <a:fld id="{2D6E0203-098D-4630-A30A-39CC9ACA3C64}" type="slidenum">
              <a:rPr kumimoji="1" lang="ja-JP" altLang="en-US" sz="2400" b="1" smtClean="0">
                <a:solidFill>
                  <a:schemeClr val="tx1"/>
                </a:solidFill>
              </a:rPr>
              <a:pPr/>
              <a:t>32</a:t>
            </a:fld>
            <a:endParaRPr kumimoji="1" lang="ja-JP" altLang="en-US" sz="2400" b="1" dirty="0">
              <a:solidFill>
                <a:schemeClr val="tx1"/>
              </a:solidFill>
            </a:endParaRPr>
          </a:p>
        </p:txBody>
      </p:sp>
      <p:cxnSp>
        <p:nvCxnSpPr>
          <p:cNvPr id="6" name="直線コネクタ 5"/>
          <p:cNvCxnSpPr/>
          <p:nvPr/>
        </p:nvCxnSpPr>
        <p:spPr>
          <a:xfrm>
            <a:off x="0" y="1268760"/>
            <a:ext cx="9144000" cy="0"/>
          </a:xfrm>
          <a:prstGeom prst="line">
            <a:avLst/>
          </a:prstGeom>
          <a:ln w="76200">
            <a:solidFill>
              <a:schemeClr val="accent1">
                <a:lumMod val="60000"/>
                <a:lumOff val="40000"/>
              </a:schemeClr>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
        <p:nvSpPr>
          <p:cNvPr id="7" name="角丸四角形 6"/>
          <p:cNvSpPr/>
          <p:nvPr/>
        </p:nvSpPr>
        <p:spPr>
          <a:xfrm>
            <a:off x="251520" y="2060848"/>
            <a:ext cx="8640960" cy="2520280"/>
          </a:xfrm>
          <a:prstGeom prst="roundRect">
            <a:avLst/>
          </a:prstGeom>
          <a:noFill/>
          <a:ln w="57150">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02768810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4000" dirty="0" smtClean="0">
                <a:solidFill>
                  <a:prstClr val="black"/>
                </a:solidFill>
              </a:rPr>
              <a:t>一般人が</a:t>
            </a:r>
            <a:r>
              <a:rPr lang="ja-JP" altLang="en-US" sz="4000" dirty="0">
                <a:solidFill>
                  <a:prstClr val="black"/>
                </a:solidFill>
              </a:rPr>
              <a:t>消費者に与える効果は？</a:t>
            </a:r>
            <a:endParaRPr kumimoji="1" lang="ja-JP" altLang="en-US" dirty="0"/>
          </a:p>
        </p:txBody>
      </p:sp>
      <p:sp>
        <p:nvSpPr>
          <p:cNvPr id="4" name="スライド番号プレースホルダー 3"/>
          <p:cNvSpPr>
            <a:spLocks noGrp="1"/>
          </p:cNvSpPr>
          <p:nvPr>
            <p:ph type="sldNum" sz="quarter" idx="12"/>
          </p:nvPr>
        </p:nvSpPr>
        <p:spPr>
          <a:xfrm>
            <a:off x="6999658" y="6492875"/>
            <a:ext cx="2133600" cy="365125"/>
          </a:xfrm>
        </p:spPr>
        <p:txBody>
          <a:bodyPr/>
          <a:lstStyle/>
          <a:p>
            <a:fld id="{2D6E0203-098D-4630-A30A-39CC9ACA3C64}" type="slidenum">
              <a:rPr kumimoji="1" lang="ja-JP" altLang="en-US" sz="2400" b="1" smtClean="0">
                <a:solidFill>
                  <a:schemeClr val="tx1"/>
                </a:solidFill>
              </a:rPr>
              <a:pPr/>
              <a:t>33</a:t>
            </a:fld>
            <a:endParaRPr kumimoji="1" lang="ja-JP" altLang="en-US"/>
          </a:p>
        </p:txBody>
      </p:sp>
      <p:cxnSp>
        <p:nvCxnSpPr>
          <p:cNvPr id="5" name="直線コネクタ 4"/>
          <p:cNvCxnSpPr/>
          <p:nvPr/>
        </p:nvCxnSpPr>
        <p:spPr>
          <a:xfrm>
            <a:off x="0" y="1268760"/>
            <a:ext cx="9144000" cy="0"/>
          </a:xfrm>
          <a:prstGeom prst="line">
            <a:avLst/>
          </a:prstGeom>
          <a:ln w="76200">
            <a:solidFill>
              <a:schemeClr val="accent1">
                <a:lumMod val="60000"/>
                <a:lumOff val="40000"/>
              </a:schemeClr>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
        <p:nvSpPr>
          <p:cNvPr id="6" name="正方形/長方形 5"/>
          <p:cNvSpPr/>
          <p:nvPr/>
        </p:nvSpPr>
        <p:spPr>
          <a:xfrm>
            <a:off x="0" y="0"/>
            <a:ext cx="2483768" cy="548680"/>
          </a:xfrm>
          <a:prstGeom prst="rect">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a:solidFill>
                  <a:schemeClr val="bg1"/>
                </a:solidFill>
              </a:rPr>
              <a:t>仮説の導出</a:t>
            </a:r>
            <a:endParaRPr kumimoji="1" lang="ja-JP" altLang="en-US" sz="3200" dirty="0">
              <a:solidFill>
                <a:schemeClr val="bg1"/>
              </a:solidFill>
            </a:endParaRPr>
          </a:p>
        </p:txBody>
      </p:sp>
      <p:sp>
        <p:nvSpPr>
          <p:cNvPr id="13" name="テキスト ボックス 12"/>
          <p:cNvSpPr txBox="1"/>
          <p:nvPr/>
        </p:nvSpPr>
        <p:spPr>
          <a:xfrm>
            <a:off x="539552" y="1556792"/>
            <a:ext cx="8064896" cy="3416320"/>
          </a:xfrm>
          <a:prstGeom prst="rect">
            <a:avLst/>
          </a:prstGeom>
          <a:noFill/>
        </p:spPr>
        <p:txBody>
          <a:bodyPr wrap="square" rtlCol="0">
            <a:spAutoFit/>
          </a:bodyPr>
          <a:lstStyle/>
          <a:p>
            <a:r>
              <a:rPr lang="ja-JP" altLang="en-US" dirty="0"/>
              <a:t>ブランドを支持し他者に向けて発信する顧客が大勢いることがマーケティング全体に大きく影響するようになった。</a:t>
            </a:r>
            <a:endParaRPr lang="en-US" altLang="ja-JP" dirty="0"/>
          </a:p>
          <a:p>
            <a:r>
              <a:rPr lang="ja-JP" altLang="en-US" dirty="0"/>
              <a:t>企業の製品の説明だけでなく、一般人の評価も購入を決定する要因になっている。</a:t>
            </a:r>
            <a:endParaRPr lang="en-US" altLang="ja-JP" dirty="0"/>
          </a:p>
          <a:p>
            <a:r>
              <a:rPr lang="ja-JP" altLang="en-US" dirty="0"/>
              <a:t>つまり、一般人の意見やその数</a:t>
            </a:r>
            <a:r>
              <a:rPr lang="en-US" altLang="ja-JP" dirty="0"/>
              <a:t>(</a:t>
            </a:r>
            <a:r>
              <a:rPr lang="ja-JP" altLang="en-US" dirty="0"/>
              <a:t>製品を支持するなど</a:t>
            </a:r>
            <a:r>
              <a:rPr lang="en-US" altLang="ja-JP" dirty="0"/>
              <a:t>)</a:t>
            </a:r>
            <a:r>
              <a:rPr lang="ja-JP" altLang="en-US" dirty="0"/>
              <a:t>は消費者にとって重要な事項になっている。</a:t>
            </a:r>
            <a:r>
              <a:rPr lang="en-US" altLang="ja-JP" dirty="0"/>
              <a:t>(</a:t>
            </a:r>
            <a:r>
              <a:rPr lang="ja-JP" altLang="en-US" dirty="0"/>
              <a:t>山下史郎　</a:t>
            </a:r>
            <a:r>
              <a:rPr lang="en-US" altLang="ja-JP" dirty="0"/>
              <a:t>2012)</a:t>
            </a:r>
          </a:p>
          <a:p>
            <a:endParaRPr lang="en-US" altLang="ja-JP" dirty="0"/>
          </a:p>
          <a:p>
            <a:r>
              <a:rPr lang="ja-JP" altLang="en-US" dirty="0"/>
              <a:t>主要価値</a:t>
            </a:r>
            <a:r>
              <a:rPr lang="ja-JP" altLang="en-US"/>
              <a:t>類似性</a:t>
            </a:r>
            <a:r>
              <a:rPr lang="en-US" altLang="ja-JP"/>
              <a:t>( SVS</a:t>
            </a:r>
            <a:r>
              <a:rPr lang="en-US" altLang="ja-JP" dirty="0"/>
              <a:t>)</a:t>
            </a:r>
            <a:r>
              <a:rPr lang="ja-JP" altLang="en-US" dirty="0"/>
              <a:t>モデル</a:t>
            </a:r>
            <a:endParaRPr lang="en-US" altLang="ja-JP" dirty="0"/>
          </a:p>
          <a:p>
            <a:r>
              <a:rPr lang="ja-JP" altLang="en-US" dirty="0"/>
              <a:t>主要価値：当該問題に対処するとき、問題をどのように見立て、何を重視するかということ。相手が当該問題にかかわる主要な価値を自分と共有していると、その相手を信頼する。</a:t>
            </a:r>
            <a:r>
              <a:rPr lang="en-US" altLang="ja-JP" dirty="0"/>
              <a:t>(Earle&amp;Cvetkovich,1995)</a:t>
            </a:r>
          </a:p>
          <a:p>
            <a:r>
              <a:rPr lang="ja-JP" altLang="en-US" dirty="0"/>
              <a:t/>
            </a:r>
            <a:br>
              <a:rPr lang="ja-JP" altLang="en-US" dirty="0"/>
            </a:br>
            <a:endParaRPr kumimoji="1" lang="ja-JP" altLang="en-US" dirty="0"/>
          </a:p>
        </p:txBody>
      </p:sp>
      <p:sp>
        <p:nvSpPr>
          <p:cNvPr id="15" name="下矢印 14"/>
          <p:cNvSpPr/>
          <p:nvPr/>
        </p:nvSpPr>
        <p:spPr>
          <a:xfrm>
            <a:off x="3866027" y="4561118"/>
            <a:ext cx="1411945" cy="53740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1 つの角を丸めた四角形 16"/>
          <p:cNvSpPr/>
          <p:nvPr/>
        </p:nvSpPr>
        <p:spPr>
          <a:xfrm>
            <a:off x="720923" y="5208983"/>
            <a:ext cx="7776864" cy="1440161"/>
          </a:xfrm>
          <a:prstGeom prst="round1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16" name="正方形/長方形 15"/>
          <p:cNvSpPr/>
          <p:nvPr/>
        </p:nvSpPr>
        <p:spPr>
          <a:xfrm>
            <a:off x="720923" y="5513564"/>
            <a:ext cx="7755110" cy="830997"/>
          </a:xfrm>
          <a:prstGeom prst="rect">
            <a:avLst/>
          </a:prstGeom>
        </p:spPr>
        <p:txBody>
          <a:bodyPr wrap="square">
            <a:spAutoFit/>
          </a:bodyPr>
          <a:lstStyle/>
          <a:p>
            <a:r>
              <a:rPr lang="ja-JP" altLang="en-US" sz="2400"/>
              <a:t>消費者は</a:t>
            </a:r>
            <a:r>
              <a:rPr lang="ja-JP" altLang="en-US" sz="2400" dirty="0"/>
              <a:t>、</a:t>
            </a:r>
            <a:r>
              <a:rPr lang="ja-JP" altLang="en-US" sz="2400"/>
              <a:t>「</a:t>
            </a:r>
            <a:r>
              <a:rPr lang="ja-JP" altLang="en-US" sz="2400" dirty="0"/>
              <a:t>一般人</a:t>
            </a:r>
            <a:r>
              <a:rPr lang="ja-JP" altLang="en-US" sz="2400"/>
              <a:t>」が</a:t>
            </a:r>
            <a:r>
              <a:rPr lang="ja-JP" altLang="en-US" sz="2400" dirty="0"/>
              <a:t>製</a:t>
            </a:r>
            <a:r>
              <a:rPr lang="ja-JP" altLang="en-US" sz="2400"/>
              <a:t>品開発に参加</a:t>
            </a:r>
            <a:r>
              <a:rPr lang="ja-JP" altLang="en-US" sz="2400" dirty="0"/>
              <a:t>すると消費者自身と製品との適合性が高いと思う傾向がある。</a:t>
            </a:r>
          </a:p>
        </p:txBody>
      </p:sp>
      <p:sp>
        <p:nvSpPr>
          <p:cNvPr id="11" name="正方形/長方形 10"/>
          <p:cNvSpPr/>
          <p:nvPr/>
        </p:nvSpPr>
        <p:spPr>
          <a:xfrm>
            <a:off x="539552" y="1556792"/>
            <a:ext cx="8064896" cy="144016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539552" y="3212976"/>
            <a:ext cx="8064896" cy="115212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70608664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solidFill>
                  <a:prstClr val="black"/>
                </a:solidFill>
              </a:rPr>
              <a:t>仮説①</a:t>
            </a:r>
            <a:r>
              <a:rPr lang="en-US" altLang="ja-JP" dirty="0" smtClean="0">
                <a:solidFill>
                  <a:prstClr val="black"/>
                </a:solidFill>
              </a:rPr>
              <a:t>-</a:t>
            </a:r>
            <a:r>
              <a:rPr lang="ja-JP" altLang="en-US" dirty="0" smtClean="0">
                <a:solidFill>
                  <a:prstClr val="black"/>
                </a:solidFill>
              </a:rPr>
              <a:t>③</a:t>
            </a:r>
            <a:endParaRPr kumimoji="1" lang="ja-JP" altLang="en-US" dirty="0"/>
          </a:p>
        </p:txBody>
      </p:sp>
      <p:sp>
        <p:nvSpPr>
          <p:cNvPr id="3" name="コンテンツ プレースホルダー 2"/>
          <p:cNvSpPr>
            <a:spLocks noGrp="1"/>
          </p:cNvSpPr>
          <p:nvPr>
            <p:ph idx="1"/>
          </p:nvPr>
        </p:nvSpPr>
        <p:spPr>
          <a:xfrm>
            <a:off x="251520" y="2420888"/>
            <a:ext cx="8640960" cy="1684784"/>
          </a:xfrm>
        </p:spPr>
        <p:txBody>
          <a:bodyPr>
            <a:noAutofit/>
          </a:bodyPr>
          <a:lstStyle/>
          <a:p>
            <a:pPr marL="0" lvl="0" indent="0">
              <a:spcBef>
                <a:spcPts val="0"/>
              </a:spcBef>
              <a:buNone/>
            </a:pPr>
            <a:r>
              <a:rPr lang="ja-JP" altLang="en-US" sz="3600" dirty="0">
                <a:solidFill>
                  <a:prstClr val="black"/>
                </a:solidFill>
              </a:rPr>
              <a:t>消費者</a:t>
            </a:r>
            <a:r>
              <a:rPr lang="ja-JP" altLang="en-US" sz="3600" dirty="0" smtClean="0">
                <a:solidFill>
                  <a:prstClr val="black"/>
                </a:solidFill>
              </a:rPr>
              <a:t>は「一般人」が製品開発に参加した</a:t>
            </a:r>
            <a:r>
              <a:rPr lang="ja-JP" altLang="en-US" sz="3600" dirty="0">
                <a:solidFill>
                  <a:prstClr val="black"/>
                </a:solidFill>
              </a:rPr>
              <a:t>こと</a:t>
            </a:r>
            <a:r>
              <a:rPr lang="ja-JP" altLang="en-US" sz="3600" dirty="0" smtClean="0">
                <a:solidFill>
                  <a:prstClr val="black"/>
                </a:solidFill>
              </a:rPr>
              <a:t>を認知すると、消費者自身の好みと製品が適合していると判断する傾向にある。</a:t>
            </a:r>
            <a:endParaRPr lang="en-US" altLang="ja-JP" sz="3600" dirty="0" smtClean="0">
              <a:solidFill>
                <a:prstClr val="black"/>
              </a:solidFill>
            </a:endParaRPr>
          </a:p>
        </p:txBody>
      </p:sp>
      <p:sp>
        <p:nvSpPr>
          <p:cNvPr id="4" name="スライド番号プレースホルダー 3"/>
          <p:cNvSpPr>
            <a:spLocks noGrp="1"/>
          </p:cNvSpPr>
          <p:nvPr>
            <p:ph type="sldNum" sz="quarter" idx="12"/>
          </p:nvPr>
        </p:nvSpPr>
        <p:spPr>
          <a:xfrm>
            <a:off x="7010400" y="6487120"/>
            <a:ext cx="2133600" cy="365125"/>
          </a:xfrm>
        </p:spPr>
        <p:txBody>
          <a:bodyPr/>
          <a:lstStyle/>
          <a:p>
            <a:fld id="{2D6E0203-098D-4630-A30A-39CC9ACA3C64}" type="slidenum">
              <a:rPr kumimoji="1" lang="ja-JP" altLang="en-US" sz="2400" b="1" smtClean="0">
                <a:solidFill>
                  <a:schemeClr val="tx1"/>
                </a:solidFill>
              </a:rPr>
              <a:pPr/>
              <a:t>34</a:t>
            </a:fld>
            <a:endParaRPr kumimoji="1" lang="ja-JP" altLang="en-US" sz="2400" b="1" dirty="0">
              <a:solidFill>
                <a:schemeClr val="tx1"/>
              </a:solidFill>
            </a:endParaRPr>
          </a:p>
        </p:txBody>
      </p:sp>
      <p:cxnSp>
        <p:nvCxnSpPr>
          <p:cNvPr id="6" name="直線コネクタ 5"/>
          <p:cNvCxnSpPr/>
          <p:nvPr/>
        </p:nvCxnSpPr>
        <p:spPr>
          <a:xfrm>
            <a:off x="0" y="1268760"/>
            <a:ext cx="9144000" cy="0"/>
          </a:xfrm>
          <a:prstGeom prst="line">
            <a:avLst/>
          </a:prstGeom>
          <a:ln w="76200">
            <a:solidFill>
              <a:schemeClr val="accent1">
                <a:lumMod val="60000"/>
                <a:lumOff val="40000"/>
              </a:schemeClr>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
        <p:nvSpPr>
          <p:cNvPr id="7" name="角丸四角形 6"/>
          <p:cNvSpPr/>
          <p:nvPr/>
        </p:nvSpPr>
        <p:spPr>
          <a:xfrm>
            <a:off x="251520" y="2132856"/>
            <a:ext cx="8640960" cy="2520280"/>
          </a:xfrm>
          <a:prstGeom prst="roundRect">
            <a:avLst/>
          </a:prstGeom>
          <a:noFill/>
          <a:ln w="57150">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82391946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274638"/>
            <a:ext cx="8640960" cy="1143000"/>
          </a:xfrm>
        </p:spPr>
        <p:txBody>
          <a:bodyPr>
            <a:normAutofit fontScale="90000"/>
          </a:bodyPr>
          <a:lstStyle/>
          <a:p>
            <a:r>
              <a:rPr lang="ja-JP" altLang="en-US" sz="3600" dirty="0" smtClean="0"/>
              <a:t>どんな参加者のときに特に効果は強まるのか</a:t>
            </a:r>
            <a:endParaRPr kumimoji="1" lang="ja-JP" altLang="en-US" sz="3600" dirty="0"/>
          </a:p>
        </p:txBody>
      </p:sp>
      <p:sp>
        <p:nvSpPr>
          <p:cNvPr id="4" name="スライド番号プレースホルダー 3"/>
          <p:cNvSpPr>
            <a:spLocks noGrp="1"/>
          </p:cNvSpPr>
          <p:nvPr>
            <p:ph type="sldNum" sz="quarter" idx="12"/>
          </p:nvPr>
        </p:nvSpPr>
        <p:spPr/>
        <p:txBody>
          <a:bodyPr/>
          <a:lstStyle/>
          <a:p>
            <a:fld id="{2D6E0203-098D-4630-A30A-39CC9ACA3C64}" type="slidenum">
              <a:rPr kumimoji="1" lang="ja-JP" altLang="en-US" smtClean="0"/>
              <a:pPr/>
              <a:t>35</a:t>
            </a:fld>
            <a:endParaRPr kumimoji="1" lang="ja-JP" altLang="en-US"/>
          </a:p>
        </p:txBody>
      </p:sp>
      <p:cxnSp>
        <p:nvCxnSpPr>
          <p:cNvPr id="5" name="直線コネクタ 4"/>
          <p:cNvCxnSpPr/>
          <p:nvPr/>
        </p:nvCxnSpPr>
        <p:spPr>
          <a:xfrm>
            <a:off x="0" y="1268760"/>
            <a:ext cx="9144000" cy="0"/>
          </a:xfrm>
          <a:prstGeom prst="line">
            <a:avLst/>
          </a:prstGeom>
          <a:ln w="76200">
            <a:solidFill>
              <a:schemeClr val="accent1">
                <a:lumMod val="60000"/>
                <a:lumOff val="40000"/>
              </a:schemeClr>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
        <p:nvSpPr>
          <p:cNvPr id="6" name="正方形/長方形 5"/>
          <p:cNvSpPr/>
          <p:nvPr/>
        </p:nvSpPr>
        <p:spPr>
          <a:xfrm>
            <a:off x="0" y="0"/>
            <a:ext cx="2483768" cy="548680"/>
          </a:xfrm>
          <a:prstGeom prst="rect">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a:solidFill>
                  <a:schemeClr val="bg1"/>
                </a:solidFill>
              </a:rPr>
              <a:t>仮説の導出</a:t>
            </a:r>
            <a:endParaRPr kumimoji="1" lang="ja-JP" altLang="en-US" sz="3200" dirty="0">
              <a:solidFill>
                <a:schemeClr val="bg1"/>
              </a:solidFill>
            </a:endParaRPr>
          </a:p>
        </p:txBody>
      </p:sp>
      <p:sp>
        <p:nvSpPr>
          <p:cNvPr id="8" name="テキスト ボックス 7"/>
          <p:cNvSpPr txBox="1"/>
          <p:nvPr/>
        </p:nvSpPr>
        <p:spPr>
          <a:xfrm>
            <a:off x="323528" y="5445224"/>
            <a:ext cx="8640960" cy="830997"/>
          </a:xfrm>
          <a:prstGeom prst="rect">
            <a:avLst/>
          </a:prstGeom>
          <a:noFill/>
        </p:spPr>
        <p:txBody>
          <a:bodyPr wrap="square" rtlCol="0">
            <a:spAutoFit/>
          </a:bodyPr>
          <a:lstStyle/>
          <a:p>
            <a:r>
              <a:rPr kumimoji="1" lang="ja-JP" altLang="en-US" sz="2400" dirty="0" smtClean="0"/>
              <a:t>特にどのような場合に、消費者自身の好みと製品が適合していると判断するのだろうか？</a:t>
            </a:r>
            <a:endParaRPr kumimoji="1" lang="ja-JP" altLang="en-US" sz="2400" dirty="0"/>
          </a:p>
        </p:txBody>
      </p:sp>
      <p:sp>
        <p:nvSpPr>
          <p:cNvPr id="10" name="正方形/長方形 9"/>
          <p:cNvSpPr/>
          <p:nvPr/>
        </p:nvSpPr>
        <p:spPr>
          <a:xfrm>
            <a:off x="323528" y="5445224"/>
            <a:ext cx="8640960" cy="792088"/>
          </a:xfrm>
          <a:prstGeom prst="rect">
            <a:avLst/>
          </a:prstGeom>
          <a:noFill/>
          <a:ln w="38100">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179512" y="1988840"/>
            <a:ext cx="8640960" cy="1200329"/>
          </a:xfrm>
          <a:prstGeom prst="rect">
            <a:avLst/>
          </a:prstGeom>
          <a:noFill/>
        </p:spPr>
        <p:txBody>
          <a:bodyPr wrap="square" rtlCol="0">
            <a:spAutoFit/>
          </a:bodyPr>
          <a:lstStyle/>
          <a:p>
            <a:pPr lvl="0"/>
            <a:r>
              <a:rPr kumimoji="1" lang="ja-JP" altLang="en-US" sz="2400" dirty="0" smtClean="0"/>
              <a:t>仮説①</a:t>
            </a:r>
            <a:r>
              <a:rPr kumimoji="1" lang="en-US" altLang="ja-JP" sz="2400" dirty="0" smtClean="0"/>
              <a:t>-</a:t>
            </a:r>
            <a:r>
              <a:rPr lang="ja-JP" altLang="en-US" sz="2400" dirty="0" smtClean="0"/>
              <a:t>③「</a:t>
            </a:r>
            <a:r>
              <a:rPr lang="ja-JP" altLang="en-US" sz="2400" dirty="0" smtClean="0">
                <a:solidFill>
                  <a:prstClr val="black"/>
                </a:solidFill>
              </a:rPr>
              <a:t>消費者は「一般人」が製品開発に参加したことを認知すると、消費者自身の好みと製品が適合していると判断する傾向にある。</a:t>
            </a:r>
            <a:r>
              <a:rPr lang="ja-JP" altLang="en-US" sz="2400" dirty="0" smtClean="0"/>
              <a:t>」が正しいとすると</a:t>
            </a:r>
            <a:endParaRPr lang="en-US" altLang="ja-JP" sz="2400" dirty="0" smtClean="0"/>
          </a:p>
        </p:txBody>
      </p:sp>
      <p:sp>
        <p:nvSpPr>
          <p:cNvPr id="13" name="正方形/長方形 12"/>
          <p:cNvSpPr/>
          <p:nvPr/>
        </p:nvSpPr>
        <p:spPr>
          <a:xfrm>
            <a:off x="179512" y="1772816"/>
            <a:ext cx="8712968" cy="1656184"/>
          </a:xfrm>
          <a:prstGeom prst="rect">
            <a:avLst/>
          </a:prstGeom>
          <a:noFill/>
          <a:ln w="28575">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下矢印 13"/>
          <p:cNvSpPr/>
          <p:nvPr/>
        </p:nvSpPr>
        <p:spPr>
          <a:xfrm>
            <a:off x="3851920" y="3429000"/>
            <a:ext cx="1368152" cy="2016224"/>
          </a:xfrm>
          <a:prstGeom prst="downArrow">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円/楕円 14"/>
          <p:cNvSpPr/>
          <p:nvPr/>
        </p:nvSpPr>
        <p:spPr>
          <a:xfrm>
            <a:off x="2915816" y="3717032"/>
            <a:ext cx="3096344" cy="864096"/>
          </a:xfrm>
          <a:prstGeom prst="ellipse">
            <a:avLst/>
          </a:prstGeom>
          <a:solidFill>
            <a:schemeClr val="bg1"/>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2915816" y="3933056"/>
            <a:ext cx="3096344" cy="461665"/>
          </a:xfrm>
          <a:prstGeom prst="rect">
            <a:avLst/>
          </a:prstGeom>
          <a:noFill/>
        </p:spPr>
        <p:txBody>
          <a:bodyPr wrap="square" rtlCol="0">
            <a:spAutoFit/>
          </a:bodyPr>
          <a:lstStyle/>
          <a:p>
            <a:pPr algn="ctr"/>
            <a:r>
              <a:rPr kumimoji="1" lang="ja-JP" altLang="en-US" sz="2400" dirty="0" smtClean="0"/>
              <a:t>ある疑問が･･･</a:t>
            </a:r>
            <a:r>
              <a:rPr kumimoji="1" lang="ja-JP" altLang="en-US" dirty="0" smtClean="0"/>
              <a:t>。</a:t>
            </a:r>
            <a:endParaRPr kumimoji="1" lang="ja-JP" altLang="en-US" dirty="0"/>
          </a:p>
        </p:txBody>
      </p:sp>
    </p:spTree>
    <p:extLst>
      <p:ext uri="{BB962C8B-B14F-4D97-AF65-F5344CB8AC3E}">
        <p14:creationId xmlns:p14="http://schemas.microsoft.com/office/powerpoint/2010/main" val="365904332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79512" y="404664"/>
            <a:ext cx="8712968" cy="864096"/>
          </a:xfrm>
        </p:spPr>
        <p:txBody>
          <a:bodyPr>
            <a:noAutofit/>
          </a:bodyPr>
          <a:lstStyle/>
          <a:p>
            <a:r>
              <a:rPr lang="ja-JP" altLang="en-US" sz="2600" dirty="0"/>
              <a:t>顧客参加型</a:t>
            </a:r>
            <a:r>
              <a:rPr lang="ja-JP" altLang="en-US" sz="2600" dirty="0" smtClean="0"/>
              <a:t>の効果の</a:t>
            </a:r>
            <a:r>
              <a:rPr lang="ja-JP" altLang="en-US" sz="2600" dirty="0"/>
              <a:t>度合いに</a:t>
            </a:r>
            <a:r>
              <a:rPr lang="ja-JP" altLang="en-US" sz="2600" dirty="0" smtClean="0"/>
              <a:t>は条件</a:t>
            </a:r>
            <a:r>
              <a:rPr lang="ja-JP" altLang="en-US" sz="2600" dirty="0"/>
              <a:t>がある</a:t>
            </a:r>
            <a:r>
              <a:rPr lang="ja-JP" altLang="en-US" sz="2600" dirty="0" smtClean="0"/>
              <a:t>のかもしれない</a:t>
            </a:r>
            <a:endParaRPr kumimoji="1" lang="ja-JP" altLang="en-US" sz="2600" dirty="0"/>
          </a:p>
        </p:txBody>
      </p:sp>
      <p:sp>
        <p:nvSpPr>
          <p:cNvPr id="4" name="スライド番号プレースホルダー 3"/>
          <p:cNvSpPr>
            <a:spLocks noGrp="1"/>
          </p:cNvSpPr>
          <p:nvPr>
            <p:ph type="sldNum" sz="quarter" idx="12"/>
          </p:nvPr>
        </p:nvSpPr>
        <p:spPr>
          <a:xfrm>
            <a:off x="7010400" y="6521028"/>
            <a:ext cx="2133600" cy="365125"/>
          </a:xfrm>
        </p:spPr>
        <p:txBody>
          <a:bodyPr/>
          <a:lstStyle/>
          <a:p>
            <a:fld id="{2D6E0203-098D-4630-A30A-39CC9ACA3C64}" type="slidenum">
              <a:rPr kumimoji="1" lang="ja-JP" altLang="en-US" sz="2400" b="1" smtClean="0">
                <a:solidFill>
                  <a:schemeClr val="tx1"/>
                </a:solidFill>
              </a:rPr>
              <a:pPr/>
              <a:t>36</a:t>
            </a:fld>
            <a:endParaRPr kumimoji="1" lang="ja-JP" altLang="en-US"/>
          </a:p>
        </p:txBody>
      </p:sp>
      <p:cxnSp>
        <p:nvCxnSpPr>
          <p:cNvPr id="9" name="直線コネクタ 8"/>
          <p:cNvCxnSpPr/>
          <p:nvPr/>
        </p:nvCxnSpPr>
        <p:spPr>
          <a:xfrm>
            <a:off x="0" y="1268760"/>
            <a:ext cx="9144000" cy="0"/>
          </a:xfrm>
          <a:prstGeom prst="line">
            <a:avLst/>
          </a:prstGeom>
          <a:ln w="76200">
            <a:solidFill>
              <a:schemeClr val="accent1">
                <a:lumMod val="60000"/>
                <a:lumOff val="40000"/>
              </a:schemeClr>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
        <p:nvSpPr>
          <p:cNvPr id="10" name="正方形/長方形 9"/>
          <p:cNvSpPr/>
          <p:nvPr/>
        </p:nvSpPr>
        <p:spPr>
          <a:xfrm>
            <a:off x="0" y="0"/>
            <a:ext cx="2483768" cy="548680"/>
          </a:xfrm>
          <a:prstGeom prst="rect">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a:solidFill>
                  <a:schemeClr val="bg1"/>
                </a:solidFill>
              </a:rPr>
              <a:t>仮説の導出</a:t>
            </a:r>
            <a:endParaRPr kumimoji="1" lang="ja-JP" altLang="en-US" sz="3200" dirty="0">
              <a:solidFill>
                <a:schemeClr val="bg1"/>
              </a:solidFill>
            </a:endParaRPr>
          </a:p>
        </p:txBody>
      </p:sp>
      <p:sp>
        <p:nvSpPr>
          <p:cNvPr id="11" name="テキスト ボックス 10"/>
          <p:cNvSpPr txBox="1"/>
          <p:nvPr/>
        </p:nvSpPr>
        <p:spPr>
          <a:xfrm>
            <a:off x="251520" y="1628800"/>
            <a:ext cx="5040560" cy="523220"/>
          </a:xfrm>
          <a:prstGeom prst="rect">
            <a:avLst/>
          </a:prstGeom>
          <a:noFill/>
        </p:spPr>
        <p:txBody>
          <a:bodyPr wrap="square" rtlCol="0">
            <a:spAutoFit/>
          </a:bodyPr>
          <a:lstStyle/>
          <a:p>
            <a:r>
              <a:rPr kumimoji="1" lang="ja-JP" altLang="en-US" sz="2800" dirty="0" smtClean="0"/>
              <a:t>例</a:t>
            </a:r>
            <a:r>
              <a:rPr kumimoji="1" lang="en-US" altLang="ja-JP" sz="2800" dirty="0" smtClean="0"/>
              <a:t>】</a:t>
            </a:r>
            <a:r>
              <a:rPr kumimoji="1" lang="ja-JP" altLang="en-US" sz="2800" dirty="0" smtClean="0"/>
              <a:t>消費者が</a:t>
            </a:r>
            <a:r>
              <a:rPr kumimoji="1" lang="ja-JP" altLang="en-US" sz="2800" u="sng" dirty="0" smtClean="0"/>
              <a:t>２０代男性の場合</a:t>
            </a:r>
            <a:endParaRPr kumimoji="1" lang="ja-JP" altLang="en-US" sz="2800" u="sng" dirty="0"/>
          </a:p>
        </p:txBody>
      </p:sp>
      <p:sp>
        <p:nvSpPr>
          <p:cNvPr id="13" name="テキスト ボックス 12"/>
          <p:cNvSpPr txBox="1"/>
          <p:nvPr/>
        </p:nvSpPr>
        <p:spPr>
          <a:xfrm>
            <a:off x="251520" y="4077072"/>
            <a:ext cx="8640960" cy="492443"/>
          </a:xfrm>
          <a:prstGeom prst="rect">
            <a:avLst/>
          </a:prstGeom>
          <a:noFill/>
        </p:spPr>
        <p:txBody>
          <a:bodyPr wrap="square" rtlCol="0">
            <a:spAutoFit/>
          </a:bodyPr>
          <a:lstStyle/>
          <a:p>
            <a:pPr algn="ctr"/>
            <a:r>
              <a:rPr kumimoji="1" lang="ja-JP" altLang="en-US" sz="2600" dirty="0" smtClean="0"/>
              <a:t>効果の度合いに違いが発生しないのだろうか？</a:t>
            </a:r>
            <a:endParaRPr kumimoji="1" lang="ja-JP" altLang="en-US" sz="2600" dirty="0"/>
          </a:p>
        </p:txBody>
      </p:sp>
      <p:sp>
        <p:nvSpPr>
          <p:cNvPr id="14" name="テキスト ボックス 13"/>
          <p:cNvSpPr txBox="1"/>
          <p:nvPr/>
        </p:nvSpPr>
        <p:spPr>
          <a:xfrm>
            <a:off x="251520" y="4797152"/>
            <a:ext cx="8640960" cy="1477328"/>
          </a:xfrm>
          <a:prstGeom prst="rect">
            <a:avLst/>
          </a:prstGeom>
          <a:noFill/>
        </p:spPr>
        <p:txBody>
          <a:bodyPr wrap="square" rtlCol="0">
            <a:spAutoFit/>
          </a:bodyPr>
          <a:lstStyle/>
          <a:p>
            <a:r>
              <a:rPr kumimoji="1" lang="ja-JP" altLang="en-US" sz="3000" dirty="0" smtClean="0"/>
              <a:t>消費者と顧客参加型の参加者の心理的な距離感は、仮説①</a:t>
            </a:r>
            <a:r>
              <a:rPr kumimoji="1" lang="en-US" altLang="ja-JP" sz="3000" dirty="0" smtClean="0"/>
              <a:t>-</a:t>
            </a:r>
            <a:r>
              <a:rPr kumimoji="1" lang="ja-JP" altLang="en-US" sz="3000" dirty="0" smtClean="0"/>
              <a:t>③の効果に影響を与えるのではないだろうか？</a:t>
            </a:r>
            <a:endParaRPr kumimoji="1" lang="ja-JP" altLang="en-US" sz="3000" dirty="0"/>
          </a:p>
        </p:txBody>
      </p:sp>
      <p:sp>
        <p:nvSpPr>
          <p:cNvPr id="16" name="正方形/長方形 15"/>
          <p:cNvSpPr/>
          <p:nvPr/>
        </p:nvSpPr>
        <p:spPr>
          <a:xfrm>
            <a:off x="251520" y="4797152"/>
            <a:ext cx="8712968" cy="1512168"/>
          </a:xfrm>
          <a:prstGeom prst="rect">
            <a:avLst/>
          </a:prstGeom>
          <a:noFill/>
          <a:ln w="38100">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17"/>
          <p:cNvSpPr txBox="1"/>
          <p:nvPr/>
        </p:nvSpPr>
        <p:spPr>
          <a:xfrm>
            <a:off x="179512" y="2276872"/>
            <a:ext cx="4392488" cy="461665"/>
          </a:xfrm>
          <a:prstGeom prst="rect">
            <a:avLst/>
          </a:prstGeom>
          <a:noFill/>
        </p:spPr>
        <p:txBody>
          <a:bodyPr wrap="square" rtlCol="0">
            <a:spAutoFit/>
          </a:bodyPr>
          <a:lstStyle/>
          <a:p>
            <a:r>
              <a:rPr kumimoji="1" lang="ja-JP" altLang="en-US" sz="2400" dirty="0" smtClean="0"/>
              <a:t>「２０代の男性が参加した製品」</a:t>
            </a:r>
            <a:endParaRPr kumimoji="1" lang="ja-JP" altLang="en-US" sz="2400" dirty="0"/>
          </a:p>
        </p:txBody>
      </p:sp>
      <p:sp>
        <p:nvSpPr>
          <p:cNvPr id="19" name="テキスト ボックス 18"/>
          <p:cNvSpPr txBox="1"/>
          <p:nvPr/>
        </p:nvSpPr>
        <p:spPr>
          <a:xfrm>
            <a:off x="4572000" y="2276872"/>
            <a:ext cx="4392488" cy="461665"/>
          </a:xfrm>
          <a:prstGeom prst="rect">
            <a:avLst/>
          </a:prstGeom>
          <a:noFill/>
        </p:spPr>
        <p:txBody>
          <a:bodyPr wrap="square" rtlCol="0">
            <a:spAutoFit/>
          </a:bodyPr>
          <a:lstStyle/>
          <a:p>
            <a:r>
              <a:rPr kumimoji="1" lang="ja-JP" altLang="en-US" sz="2400" dirty="0" smtClean="0"/>
              <a:t>「８０代の男性が参加した製品」</a:t>
            </a:r>
            <a:endParaRPr kumimoji="1" lang="ja-JP" altLang="en-US" sz="2400" dirty="0"/>
          </a:p>
        </p:txBody>
      </p:sp>
    </p:spTree>
    <p:extLst>
      <p:ext uri="{BB962C8B-B14F-4D97-AF65-F5344CB8AC3E}">
        <p14:creationId xmlns:p14="http://schemas.microsoft.com/office/powerpoint/2010/main" val="49389675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仮説②</a:t>
            </a:r>
            <a:endParaRPr kumimoji="1" lang="ja-JP" altLang="en-US" dirty="0"/>
          </a:p>
        </p:txBody>
      </p:sp>
      <p:sp>
        <p:nvSpPr>
          <p:cNvPr id="4" name="スライド番号プレースホルダー 3"/>
          <p:cNvSpPr>
            <a:spLocks noGrp="1"/>
          </p:cNvSpPr>
          <p:nvPr>
            <p:ph type="sldNum" sz="quarter" idx="12"/>
          </p:nvPr>
        </p:nvSpPr>
        <p:spPr>
          <a:xfrm>
            <a:off x="7021413" y="6492875"/>
            <a:ext cx="2133600" cy="365125"/>
          </a:xfrm>
        </p:spPr>
        <p:txBody>
          <a:bodyPr/>
          <a:lstStyle/>
          <a:p>
            <a:fld id="{2D6E0203-098D-4630-A30A-39CC9ACA3C64}" type="slidenum">
              <a:rPr kumimoji="1" lang="ja-JP" altLang="en-US" sz="2400" b="1" smtClean="0">
                <a:solidFill>
                  <a:schemeClr val="tx1"/>
                </a:solidFill>
              </a:rPr>
              <a:pPr/>
              <a:t>37</a:t>
            </a:fld>
            <a:endParaRPr kumimoji="1" lang="ja-JP" altLang="en-US"/>
          </a:p>
        </p:txBody>
      </p:sp>
      <p:cxnSp>
        <p:nvCxnSpPr>
          <p:cNvPr id="5" name="直線コネクタ 4"/>
          <p:cNvCxnSpPr/>
          <p:nvPr/>
        </p:nvCxnSpPr>
        <p:spPr>
          <a:xfrm>
            <a:off x="0" y="1268760"/>
            <a:ext cx="9144000" cy="0"/>
          </a:xfrm>
          <a:prstGeom prst="line">
            <a:avLst/>
          </a:prstGeom>
          <a:ln w="76200">
            <a:solidFill>
              <a:schemeClr val="accent1">
                <a:lumMod val="60000"/>
                <a:lumOff val="40000"/>
              </a:schemeClr>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
        <p:nvSpPr>
          <p:cNvPr id="6" name="テキスト ボックス 5"/>
          <p:cNvSpPr txBox="1"/>
          <p:nvPr/>
        </p:nvSpPr>
        <p:spPr>
          <a:xfrm>
            <a:off x="251520" y="2420888"/>
            <a:ext cx="8640960" cy="1754326"/>
          </a:xfrm>
          <a:prstGeom prst="rect">
            <a:avLst/>
          </a:prstGeom>
          <a:noFill/>
        </p:spPr>
        <p:txBody>
          <a:bodyPr wrap="square" rtlCol="0">
            <a:spAutoFit/>
          </a:bodyPr>
          <a:lstStyle/>
          <a:p>
            <a:r>
              <a:rPr lang="ja-JP" altLang="en-US" sz="3600" dirty="0" smtClean="0"/>
              <a:t>顧客</a:t>
            </a:r>
            <a:r>
              <a:rPr kumimoji="1" lang="ja-JP" altLang="en-US" sz="3600" dirty="0" smtClean="0"/>
              <a:t>参加型の効果で</a:t>
            </a:r>
            <a:r>
              <a:rPr kumimoji="1" lang="ja-JP" altLang="en-US" sz="3600" dirty="0" smtClean="0"/>
              <a:t>ある</a:t>
            </a:r>
            <a:r>
              <a:rPr kumimoji="1" lang="en-US" altLang="ja-JP" sz="3600" dirty="0" smtClean="0"/>
              <a:t>『</a:t>
            </a:r>
            <a:r>
              <a:rPr kumimoji="1" lang="ja-JP" altLang="en-US" sz="3600" dirty="0" smtClean="0"/>
              <a:t>五感</a:t>
            </a:r>
            <a:r>
              <a:rPr kumimoji="1" lang="ja-JP" altLang="en-US" sz="3600" dirty="0" smtClean="0"/>
              <a:t>との</a:t>
            </a:r>
            <a:r>
              <a:rPr kumimoji="1" lang="ja-JP" altLang="en-US" sz="3600" dirty="0" smtClean="0"/>
              <a:t>適合性</a:t>
            </a:r>
            <a:r>
              <a:rPr kumimoji="1" lang="en-US" altLang="ja-JP" sz="3600" dirty="0" smtClean="0"/>
              <a:t>』</a:t>
            </a:r>
            <a:r>
              <a:rPr kumimoji="1" lang="ja-JP" altLang="en-US" sz="3600" dirty="0" smtClean="0"/>
              <a:t>は「</a:t>
            </a:r>
            <a:r>
              <a:rPr kumimoji="1" lang="ja-JP" altLang="en-US" sz="3600" dirty="0" smtClean="0"/>
              <a:t>顧客参加型の参加者</a:t>
            </a:r>
            <a:r>
              <a:rPr lang="ja-JP" altLang="en-US" sz="3600" dirty="0" smtClean="0"/>
              <a:t>」と「消費者の心理的な</a:t>
            </a:r>
            <a:r>
              <a:rPr lang="ja-JP" altLang="en-US" sz="3600" dirty="0" smtClean="0"/>
              <a:t>距離感」が</a:t>
            </a:r>
            <a:r>
              <a:rPr lang="ja-JP" altLang="en-US" sz="3600" dirty="0" smtClean="0"/>
              <a:t>効果の度合いを左右する。</a:t>
            </a:r>
            <a:endParaRPr kumimoji="1" lang="ja-JP" altLang="en-US" sz="3600" dirty="0"/>
          </a:p>
        </p:txBody>
      </p:sp>
      <p:sp>
        <p:nvSpPr>
          <p:cNvPr id="10" name="角丸四角形 9"/>
          <p:cNvSpPr/>
          <p:nvPr/>
        </p:nvSpPr>
        <p:spPr>
          <a:xfrm>
            <a:off x="251520" y="2132856"/>
            <a:ext cx="8640960" cy="2520280"/>
          </a:xfrm>
          <a:prstGeom prst="roundRect">
            <a:avLst/>
          </a:prstGeom>
          <a:noFill/>
          <a:ln w="57150">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3099081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5400" dirty="0" smtClean="0"/>
              <a:t>目次</a:t>
            </a:r>
            <a:endParaRPr kumimoji="1" lang="ja-JP" altLang="en-US" sz="5400" dirty="0"/>
          </a:p>
        </p:txBody>
      </p:sp>
      <p:sp>
        <p:nvSpPr>
          <p:cNvPr id="3" name="コンテンツ プレースホルダ 2"/>
          <p:cNvSpPr>
            <a:spLocks noGrp="1"/>
          </p:cNvSpPr>
          <p:nvPr>
            <p:ph idx="1"/>
          </p:nvPr>
        </p:nvSpPr>
        <p:spPr/>
        <p:txBody>
          <a:bodyPr>
            <a:normAutofit/>
          </a:bodyPr>
          <a:lstStyle/>
          <a:p>
            <a:pPr>
              <a:spcBef>
                <a:spcPts val="600"/>
              </a:spcBef>
              <a:spcAft>
                <a:spcPts val="600"/>
              </a:spcAft>
              <a:buNone/>
            </a:pPr>
            <a:r>
              <a:rPr lang="ja-JP" altLang="en-US" sz="3600" dirty="0"/>
              <a:t>現状分析</a:t>
            </a:r>
            <a:endParaRPr lang="en-US" altLang="ja-JP" sz="3600" dirty="0"/>
          </a:p>
          <a:p>
            <a:pPr>
              <a:spcBef>
                <a:spcPts val="600"/>
              </a:spcBef>
              <a:spcAft>
                <a:spcPts val="600"/>
              </a:spcAft>
              <a:buNone/>
            </a:pPr>
            <a:r>
              <a:rPr lang="ja-JP" altLang="en-US" sz="3600" dirty="0"/>
              <a:t>先行</a:t>
            </a:r>
            <a:r>
              <a:rPr lang="ja-JP" altLang="en-US" sz="3600" dirty="0" smtClean="0"/>
              <a:t>研究</a:t>
            </a:r>
            <a:endParaRPr lang="en-US" altLang="ja-JP" sz="3600" dirty="0" smtClean="0"/>
          </a:p>
          <a:p>
            <a:pPr>
              <a:spcBef>
                <a:spcPts val="600"/>
              </a:spcBef>
              <a:spcAft>
                <a:spcPts val="600"/>
              </a:spcAft>
              <a:buNone/>
            </a:pPr>
            <a:r>
              <a:rPr lang="ja-JP" altLang="en-US" sz="3600" dirty="0" smtClean="0"/>
              <a:t>研究</a:t>
            </a:r>
            <a:r>
              <a:rPr lang="ja-JP" altLang="en-US" sz="3600" dirty="0"/>
              <a:t>目的</a:t>
            </a:r>
            <a:endParaRPr kumimoji="1" lang="en-US" altLang="ja-JP" sz="3600" dirty="0"/>
          </a:p>
          <a:p>
            <a:pPr>
              <a:buNone/>
            </a:pPr>
            <a:r>
              <a:rPr kumimoji="1" lang="ja-JP" altLang="en-US" sz="3600" dirty="0" smtClean="0"/>
              <a:t>仮説の導出</a:t>
            </a:r>
            <a:endParaRPr kumimoji="1" lang="en-US" altLang="ja-JP" sz="3600" dirty="0" smtClean="0"/>
          </a:p>
          <a:p>
            <a:pPr>
              <a:buNone/>
            </a:pPr>
            <a:r>
              <a:rPr lang="ja-JP" altLang="en-US" sz="3600" dirty="0"/>
              <a:t>仮説の</a:t>
            </a:r>
            <a:r>
              <a:rPr lang="ja-JP" altLang="en-US" sz="3600" dirty="0" smtClean="0"/>
              <a:t>検証</a:t>
            </a:r>
            <a:endParaRPr lang="en-US" altLang="ja-JP" sz="3600" dirty="0" smtClean="0"/>
          </a:p>
          <a:p>
            <a:pPr>
              <a:buNone/>
            </a:pPr>
            <a:endParaRPr kumimoji="1" lang="ja-JP" altLang="en-US" sz="3600" dirty="0"/>
          </a:p>
        </p:txBody>
      </p:sp>
      <p:sp>
        <p:nvSpPr>
          <p:cNvPr id="4" name="スライド番号プレースホルダ 3"/>
          <p:cNvSpPr>
            <a:spLocks noGrp="1"/>
          </p:cNvSpPr>
          <p:nvPr>
            <p:ph type="sldNum" sz="quarter" idx="12"/>
          </p:nvPr>
        </p:nvSpPr>
        <p:spPr>
          <a:xfrm>
            <a:off x="7010350" y="6492875"/>
            <a:ext cx="2133600" cy="365125"/>
          </a:xfrm>
        </p:spPr>
        <p:txBody>
          <a:bodyPr/>
          <a:lstStyle/>
          <a:p>
            <a:fld id="{2D6E0203-098D-4630-A30A-39CC9ACA3C64}" type="slidenum">
              <a:rPr kumimoji="1" lang="ja-JP" altLang="en-US" sz="2400" b="1" smtClean="0">
                <a:solidFill>
                  <a:schemeClr val="tx1"/>
                </a:solidFill>
              </a:rPr>
              <a:pPr/>
              <a:t>38</a:t>
            </a:fld>
            <a:endParaRPr kumimoji="1" lang="ja-JP" altLang="en-US" sz="2400" b="1" dirty="0">
              <a:solidFill>
                <a:schemeClr val="tx1"/>
              </a:solidFill>
            </a:endParaRPr>
          </a:p>
        </p:txBody>
      </p:sp>
      <p:sp>
        <p:nvSpPr>
          <p:cNvPr id="12" name="角丸四角形 11"/>
          <p:cNvSpPr/>
          <p:nvPr/>
        </p:nvSpPr>
        <p:spPr>
          <a:xfrm>
            <a:off x="467544" y="4365104"/>
            <a:ext cx="2520280" cy="720080"/>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 name="直線コネクタ 7"/>
          <p:cNvCxnSpPr/>
          <p:nvPr/>
        </p:nvCxnSpPr>
        <p:spPr>
          <a:xfrm>
            <a:off x="0" y="1268760"/>
            <a:ext cx="9144000" cy="0"/>
          </a:xfrm>
          <a:prstGeom prst="line">
            <a:avLst/>
          </a:prstGeom>
          <a:ln w="76200">
            <a:solidFill>
              <a:schemeClr val="accent1">
                <a:lumMod val="60000"/>
                <a:lumOff val="40000"/>
              </a:schemeClr>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420348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274638"/>
            <a:ext cx="8640960" cy="1143000"/>
          </a:xfrm>
        </p:spPr>
        <p:txBody>
          <a:bodyPr/>
          <a:lstStyle/>
          <a:p>
            <a:r>
              <a:rPr kumimoji="1" lang="ja-JP" altLang="en-US" dirty="0" smtClean="0"/>
              <a:t>調査の概要</a:t>
            </a:r>
            <a:endParaRPr kumimoji="1" lang="ja-JP" altLang="en-US" dirty="0"/>
          </a:p>
        </p:txBody>
      </p:sp>
      <p:sp>
        <p:nvSpPr>
          <p:cNvPr id="4" name="スライド番号プレースホルダ 3"/>
          <p:cNvSpPr>
            <a:spLocks noGrp="1"/>
          </p:cNvSpPr>
          <p:nvPr>
            <p:ph type="sldNum" sz="quarter" idx="12"/>
          </p:nvPr>
        </p:nvSpPr>
        <p:spPr/>
        <p:txBody>
          <a:bodyPr/>
          <a:lstStyle/>
          <a:p>
            <a:fld id="{2D6E0203-098D-4630-A30A-39CC9ACA3C64}" type="slidenum">
              <a:rPr kumimoji="1" lang="ja-JP" altLang="en-US" smtClean="0"/>
              <a:pPr/>
              <a:t>39</a:t>
            </a:fld>
            <a:endParaRPr kumimoji="1" lang="ja-JP" altLang="en-US"/>
          </a:p>
        </p:txBody>
      </p:sp>
      <p:cxnSp>
        <p:nvCxnSpPr>
          <p:cNvPr id="6" name="直線コネクタ 5"/>
          <p:cNvCxnSpPr/>
          <p:nvPr/>
        </p:nvCxnSpPr>
        <p:spPr>
          <a:xfrm>
            <a:off x="0" y="1268760"/>
            <a:ext cx="9144000" cy="0"/>
          </a:xfrm>
          <a:prstGeom prst="line">
            <a:avLst/>
          </a:prstGeom>
          <a:ln w="76200">
            <a:solidFill>
              <a:schemeClr val="accent1">
                <a:lumMod val="60000"/>
                <a:lumOff val="40000"/>
              </a:schemeClr>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
        <p:nvSpPr>
          <p:cNvPr id="7" name="正方形/長方形 6"/>
          <p:cNvSpPr/>
          <p:nvPr/>
        </p:nvSpPr>
        <p:spPr>
          <a:xfrm>
            <a:off x="0" y="0"/>
            <a:ext cx="2483768" cy="548680"/>
          </a:xfrm>
          <a:prstGeom prst="rect">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a:solidFill>
                  <a:schemeClr val="bg1"/>
                </a:solidFill>
              </a:rPr>
              <a:t>仮説</a:t>
            </a:r>
            <a:r>
              <a:rPr lang="ja-JP" altLang="en-US" sz="3200" dirty="0" smtClean="0">
                <a:solidFill>
                  <a:schemeClr val="bg1"/>
                </a:solidFill>
              </a:rPr>
              <a:t>の検証</a:t>
            </a:r>
            <a:endParaRPr kumimoji="1" lang="ja-JP" altLang="en-US" sz="3200" dirty="0">
              <a:solidFill>
                <a:schemeClr val="bg1"/>
              </a:solidFill>
            </a:endParaRPr>
          </a:p>
        </p:txBody>
      </p:sp>
      <p:sp>
        <p:nvSpPr>
          <p:cNvPr id="8" name="テキスト ボックス 7"/>
          <p:cNvSpPr txBox="1"/>
          <p:nvPr/>
        </p:nvSpPr>
        <p:spPr>
          <a:xfrm>
            <a:off x="179512" y="1844824"/>
            <a:ext cx="8640960" cy="3785652"/>
          </a:xfrm>
          <a:prstGeom prst="rect">
            <a:avLst/>
          </a:prstGeom>
          <a:noFill/>
        </p:spPr>
        <p:txBody>
          <a:bodyPr wrap="square" rtlCol="0">
            <a:spAutoFit/>
          </a:bodyPr>
          <a:lstStyle/>
          <a:p>
            <a:r>
              <a:rPr kumimoji="1" lang="ja-JP" altLang="en-US" sz="2000" dirty="0" smtClean="0"/>
              <a:t>仮説①</a:t>
            </a:r>
            <a:r>
              <a:rPr kumimoji="1" lang="en-US" altLang="ja-JP" sz="2000" dirty="0" smtClean="0"/>
              <a:t>-</a:t>
            </a:r>
            <a:r>
              <a:rPr lang="ja-JP" altLang="en-US" sz="2000" dirty="0" smtClean="0"/>
              <a:t>①</a:t>
            </a:r>
            <a:r>
              <a:rPr lang="ja-JP" altLang="en-US" sz="2000" dirty="0" smtClean="0"/>
              <a:t>・①</a:t>
            </a:r>
            <a:r>
              <a:rPr lang="en-US" altLang="ja-JP" sz="2000" dirty="0" smtClean="0"/>
              <a:t>-</a:t>
            </a:r>
            <a:r>
              <a:rPr lang="ja-JP" altLang="en-US" sz="2000" dirty="0" smtClean="0"/>
              <a:t>②・①</a:t>
            </a:r>
            <a:r>
              <a:rPr lang="en-US" altLang="ja-JP" sz="2000" dirty="0" smtClean="0"/>
              <a:t>-</a:t>
            </a:r>
            <a:r>
              <a:rPr lang="ja-JP" altLang="en-US" sz="2000" dirty="0" smtClean="0"/>
              <a:t>③</a:t>
            </a:r>
            <a:endParaRPr lang="en-US" altLang="ja-JP" sz="2000" dirty="0" smtClean="0"/>
          </a:p>
          <a:p>
            <a:r>
              <a:rPr lang="ja-JP" altLang="en-US" sz="2000" dirty="0"/>
              <a:t>同じ製品にそれぞれの違う参加者（専門家・芸能人・一般人）</a:t>
            </a:r>
            <a:r>
              <a:rPr lang="ja-JP" altLang="en-US" sz="2000" dirty="0" smtClean="0"/>
              <a:t>が開発した</a:t>
            </a:r>
            <a:r>
              <a:rPr lang="ja-JP" altLang="en-US" sz="2000" dirty="0"/>
              <a:t>と</a:t>
            </a:r>
            <a:r>
              <a:rPr lang="ja-JP" altLang="en-US" sz="2000" dirty="0" smtClean="0"/>
              <a:t>いう架空の商品を作り、それぞれ別の消費者に、</a:t>
            </a:r>
            <a:r>
              <a:rPr lang="ja-JP" altLang="en-US" sz="2000" dirty="0"/>
              <a:t>最初に</a:t>
            </a:r>
            <a:r>
              <a:rPr lang="ja-JP" altLang="en-US" sz="2000" dirty="0" smtClean="0"/>
              <a:t>製品</a:t>
            </a:r>
            <a:r>
              <a:rPr lang="ja-JP" altLang="en-US" sz="2000" dirty="0"/>
              <a:t>に</a:t>
            </a:r>
            <a:r>
              <a:rPr lang="ja-JP" altLang="en-US" sz="2000" dirty="0" smtClean="0"/>
              <a:t>対する写真と説明文が載って</a:t>
            </a:r>
            <a:r>
              <a:rPr lang="ja-JP" altLang="en-US" sz="2000" dirty="0"/>
              <a:t>いる</a:t>
            </a:r>
            <a:r>
              <a:rPr lang="ja-JP" altLang="en-US" sz="2000" dirty="0" smtClean="0"/>
              <a:t>別紙を２０秒間見て</a:t>
            </a:r>
            <a:r>
              <a:rPr lang="ja-JP" altLang="en-US" sz="2000" dirty="0"/>
              <a:t>もらった</a:t>
            </a:r>
            <a:r>
              <a:rPr lang="ja-JP" altLang="en-US" sz="2000" dirty="0" smtClean="0"/>
              <a:t>上で、</a:t>
            </a:r>
            <a:r>
              <a:rPr lang="ja-JP" altLang="en-US" sz="2000" dirty="0" smtClean="0"/>
              <a:t>その</a:t>
            </a:r>
            <a:r>
              <a:rPr lang="ja-JP" altLang="en-US" sz="2000" dirty="0"/>
              <a:t>参加者</a:t>
            </a:r>
            <a:r>
              <a:rPr lang="ja-JP" altLang="en-US" sz="2000" dirty="0" smtClean="0"/>
              <a:t>に</a:t>
            </a:r>
            <a:r>
              <a:rPr lang="ja-JP" altLang="en-US" sz="2000" dirty="0" smtClean="0"/>
              <a:t>対する効果を測定。</a:t>
            </a:r>
            <a:endParaRPr lang="en-US" altLang="ja-JP" sz="2000" dirty="0" smtClean="0"/>
          </a:p>
          <a:p>
            <a:endParaRPr kumimoji="1" lang="en-US" altLang="ja-JP" sz="2000" dirty="0" smtClean="0"/>
          </a:p>
          <a:p>
            <a:endParaRPr kumimoji="1" lang="en-US" altLang="ja-JP" sz="2000" dirty="0" smtClean="0"/>
          </a:p>
          <a:p>
            <a:r>
              <a:rPr lang="ja-JP" altLang="en-US" sz="2000" dirty="0" smtClean="0"/>
              <a:t>仮説</a:t>
            </a:r>
            <a:r>
              <a:rPr lang="ja-JP" altLang="en-US" sz="2000" dirty="0" smtClean="0"/>
              <a:t>②</a:t>
            </a:r>
            <a:endParaRPr lang="en-US" altLang="ja-JP" sz="2000" dirty="0" smtClean="0"/>
          </a:p>
          <a:p>
            <a:r>
              <a:rPr lang="ja-JP" altLang="en-US" sz="2000" dirty="0">
                <a:solidFill>
                  <a:prstClr val="black"/>
                </a:solidFill>
              </a:rPr>
              <a:t>同じ製品にそれぞれの違う参加者（専門家・芸能人・一般人）</a:t>
            </a:r>
            <a:r>
              <a:rPr lang="ja-JP" altLang="en-US" sz="2000" dirty="0" smtClean="0">
                <a:solidFill>
                  <a:prstClr val="black"/>
                </a:solidFill>
              </a:rPr>
              <a:t>が開発した</a:t>
            </a:r>
            <a:r>
              <a:rPr lang="ja-JP" altLang="en-US" sz="2000" dirty="0">
                <a:solidFill>
                  <a:prstClr val="black"/>
                </a:solidFill>
              </a:rPr>
              <a:t>という架空の商品を作り、それぞれ別の消費者に、最初に製品に対する写真と説明文が載っている別紙を２０秒間見てもらった上で、その参加者に対する効果を</a:t>
            </a:r>
            <a:r>
              <a:rPr lang="ja-JP" altLang="en-US" sz="2000" dirty="0" smtClean="0">
                <a:solidFill>
                  <a:prstClr val="black"/>
                </a:solidFill>
              </a:rPr>
              <a:t>測定。</a:t>
            </a:r>
            <a:endParaRPr lang="en-US" altLang="ja-JP" sz="2000" dirty="0" smtClean="0">
              <a:solidFill>
                <a:prstClr val="black"/>
              </a:solidFill>
            </a:endParaRPr>
          </a:p>
          <a:p>
            <a:r>
              <a:rPr lang="ja-JP" altLang="en-US" sz="2000" dirty="0" smtClean="0">
                <a:solidFill>
                  <a:prstClr val="black"/>
                </a:solidFill>
              </a:rPr>
              <a:t>ただし、仮説②の回答者は大学生に</a:t>
            </a:r>
            <a:r>
              <a:rPr lang="ja-JP" altLang="en-US" sz="2000" dirty="0">
                <a:solidFill>
                  <a:prstClr val="black"/>
                </a:solidFill>
              </a:rPr>
              <a:t>絞り、コンビニスイーツに</a:t>
            </a:r>
            <a:r>
              <a:rPr lang="ja-JP" altLang="en-US" sz="2000" dirty="0" smtClean="0">
                <a:solidFill>
                  <a:prstClr val="black"/>
                </a:solidFill>
              </a:rPr>
              <a:t>関する好感度が高いもの、</a:t>
            </a:r>
            <a:r>
              <a:rPr lang="ja-JP" altLang="en-US" sz="2000" dirty="0" smtClean="0">
                <a:solidFill>
                  <a:prstClr val="black"/>
                </a:solidFill>
              </a:rPr>
              <a:t>コンビニスイーツの購入頻度が高い者と低い者を比較する。</a:t>
            </a:r>
            <a:endParaRPr lang="en-US" altLang="ja-JP" sz="2000" dirty="0" smtClean="0"/>
          </a:p>
        </p:txBody>
      </p:sp>
      <p:sp>
        <p:nvSpPr>
          <p:cNvPr id="9" name="正方形/長方形 8"/>
          <p:cNvSpPr/>
          <p:nvPr/>
        </p:nvSpPr>
        <p:spPr>
          <a:xfrm>
            <a:off x="179512" y="1700808"/>
            <a:ext cx="8640960" cy="4464496"/>
          </a:xfrm>
          <a:prstGeom prst="rect">
            <a:avLst/>
          </a:prstGeom>
          <a:no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dirty="0"/>
          </a:p>
        </p:txBody>
      </p:sp>
      <p:sp>
        <p:nvSpPr>
          <p:cNvPr id="23" name="正方形/長方形 22"/>
          <p:cNvSpPr/>
          <p:nvPr/>
        </p:nvSpPr>
        <p:spPr>
          <a:xfrm>
            <a:off x="283823" y="5589240"/>
            <a:ext cx="8680665" cy="1008112"/>
          </a:xfrm>
          <a:prstGeom prst="rect">
            <a:avLst/>
          </a:prstGeom>
          <a:solidFill>
            <a:srgbClr val="FFFFFF"/>
          </a:solidFill>
          <a:ln w="38100">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sz="3200" dirty="0">
              <a:solidFill>
                <a:schemeClr val="tx1"/>
              </a:solidFill>
              <a:latin typeface="+mj-ea"/>
              <a:ea typeface="+mj-ea"/>
            </a:endParaRPr>
          </a:p>
        </p:txBody>
      </p:sp>
      <p:sp>
        <p:nvSpPr>
          <p:cNvPr id="4" name="スライド番号プレースホルダ 3"/>
          <p:cNvSpPr>
            <a:spLocks noGrp="1"/>
          </p:cNvSpPr>
          <p:nvPr>
            <p:ph type="sldNum" sz="quarter" idx="12"/>
          </p:nvPr>
        </p:nvSpPr>
        <p:spPr>
          <a:xfrm>
            <a:off x="7010400" y="6492875"/>
            <a:ext cx="2133600" cy="365125"/>
          </a:xfrm>
        </p:spPr>
        <p:txBody>
          <a:bodyPr/>
          <a:lstStyle/>
          <a:p>
            <a:fld id="{2D6E0203-098D-4630-A30A-39CC9ACA3C64}" type="slidenum">
              <a:rPr kumimoji="1" lang="ja-JP" altLang="en-US" sz="2400" b="1" smtClean="0">
                <a:solidFill>
                  <a:schemeClr val="tx1"/>
                </a:solidFill>
              </a:rPr>
              <a:pPr/>
              <a:t>4</a:t>
            </a:fld>
            <a:endParaRPr kumimoji="1" lang="ja-JP" altLang="en-US" sz="2400" b="1" dirty="0">
              <a:solidFill>
                <a:schemeClr val="tx1"/>
              </a:solidFill>
            </a:endParaRPr>
          </a:p>
        </p:txBody>
      </p:sp>
      <p:sp>
        <p:nvSpPr>
          <p:cNvPr id="26" name="正方形/長方形 25"/>
          <p:cNvSpPr/>
          <p:nvPr/>
        </p:nvSpPr>
        <p:spPr>
          <a:xfrm>
            <a:off x="-322" y="0"/>
            <a:ext cx="2483768" cy="548680"/>
          </a:xfrm>
          <a:prstGeom prst="rect">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solidFill>
                  <a:schemeClr val="bg1"/>
                </a:solidFill>
              </a:rPr>
              <a:t>現状分析</a:t>
            </a:r>
            <a:endParaRPr kumimoji="1" lang="ja-JP" altLang="en-US" sz="3200" dirty="0">
              <a:solidFill>
                <a:schemeClr val="bg1"/>
              </a:solidFill>
            </a:endParaRPr>
          </a:p>
        </p:txBody>
      </p:sp>
      <p:cxnSp>
        <p:nvCxnSpPr>
          <p:cNvPr id="17" name="直線コネクタ 16"/>
          <p:cNvCxnSpPr/>
          <p:nvPr/>
        </p:nvCxnSpPr>
        <p:spPr>
          <a:xfrm>
            <a:off x="0" y="1268760"/>
            <a:ext cx="9144000" cy="0"/>
          </a:xfrm>
          <a:prstGeom prst="line">
            <a:avLst/>
          </a:prstGeom>
          <a:ln w="76200">
            <a:solidFill>
              <a:schemeClr val="accent1">
                <a:lumMod val="40000"/>
                <a:lumOff val="60000"/>
              </a:schemeClr>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
        <p:nvSpPr>
          <p:cNvPr id="5" name="テキスト ボックス 4"/>
          <p:cNvSpPr txBox="1"/>
          <p:nvPr/>
        </p:nvSpPr>
        <p:spPr>
          <a:xfrm>
            <a:off x="287523" y="5862463"/>
            <a:ext cx="8676965" cy="523220"/>
          </a:xfrm>
          <a:prstGeom prst="rect">
            <a:avLst/>
          </a:prstGeom>
          <a:noFill/>
        </p:spPr>
        <p:txBody>
          <a:bodyPr wrap="square" rtlCol="0">
            <a:spAutoFit/>
          </a:bodyPr>
          <a:lstStyle/>
          <a:p>
            <a:pPr algn="ctr"/>
            <a:r>
              <a:rPr lang="ja-JP" altLang="en-US" sz="2800" dirty="0">
                <a:latin typeface="+mj-ea"/>
              </a:rPr>
              <a:t>多くの企業が顧客を巻き込みながら製品の開発している。</a:t>
            </a:r>
            <a:endParaRPr kumimoji="1" lang="ja-JP" altLang="en-US" sz="2400" dirty="0"/>
          </a:p>
        </p:txBody>
      </p:sp>
      <p:pic>
        <p:nvPicPr>
          <p:cNvPr id="25"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9139" t="2133" r="23302" b="5143"/>
          <a:stretch/>
        </p:blipFill>
        <p:spPr bwMode="auto">
          <a:xfrm>
            <a:off x="4790574" y="1861343"/>
            <a:ext cx="1004560" cy="2992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 name="グループ化 30"/>
          <p:cNvGrpSpPr/>
          <p:nvPr/>
        </p:nvGrpSpPr>
        <p:grpSpPr>
          <a:xfrm>
            <a:off x="5795134" y="1936374"/>
            <a:ext cx="3115330" cy="2952328"/>
            <a:chOff x="7163286" y="1864366"/>
            <a:chExt cx="3115330" cy="2952328"/>
          </a:xfrm>
        </p:grpSpPr>
        <p:sp>
          <p:nvSpPr>
            <p:cNvPr id="29" name="角丸四角形 28"/>
            <p:cNvSpPr/>
            <p:nvPr/>
          </p:nvSpPr>
          <p:spPr>
            <a:xfrm>
              <a:off x="7163286" y="1864366"/>
              <a:ext cx="3096344" cy="2952328"/>
            </a:xfrm>
            <a:prstGeom prst="roundRect">
              <a:avLst/>
            </a:prstGeom>
            <a:solidFill>
              <a:srgbClr val="CCECFF"/>
            </a:solidFill>
            <a:ln w="9525">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テキスト ボックス 29"/>
            <p:cNvSpPr txBox="1"/>
            <p:nvPr/>
          </p:nvSpPr>
          <p:spPr>
            <a:xfrm>
              <a:off x="7182272" y="2013223"/>
              <a:ext cx="3096344" cy="2446824"/>
            </a:xfrm>
            <a:prstGeom prst="rect">
              <a:avLst/>
            </a:prstGeom>
            <a:noFill/>
          </p:spPr>
          <p:txBody>
            <a:bodyPr wrap="square" rtlCol="0">
              <a:spAutoFit/>
            </a:bodyPr>
            <a:lstStyle/>
            <a:p>
              <a:pPr algn="ctr"/>
              <a:r>
                <a:rPr lang="ja-JP" altLang="en-US" sz="2400" b="1" dirty="0" smtClean="0"/>
                <a:t>サッポロビール</a:t>
              </a:r>
              <a:endParaRPr lang="en-US" altLang="ja-JP" sz="2400" b="1" dirty="0" smtClean="0"/>
            </a:p>
            <a:p>
              <a:pPr algn="ctr">
                <a:spcAft>
                  <a:spcPts val="600"/>
                </a:spcAft>
              </a:pPr>
              <a:r>
                <a:rPr lang="ja-JP" altLang="ja-JP" sz="2400" b="1" dirty="0" smtClean="0"/>
                <a:t>「百人のキセキ」</a:t>
              </a:r>
              <a:endParaRPr lang="en-US" altLang="ja-JP" sz="2400" b="1" dirty="0" smtClean="0"/>
            </a:p>
            <a:p>
              <a:r>
                <a:rPr lang="en-US" altLang="ja-JP" sz="2000" dirty="0" smtClean="0"/>
                <a:t>2012</a:t>
              </a:r>
              <a:r>
                <a:rPr lang="ja-JP" altLang="ja-JP" sz="2000" dirty="0" smtClean="0"/>
                <a:t>年</a:t>
              </a:r>
              <a:r>
                <a:rPr lang="en-US" altLang="ja-JP" sz="2000" dirty="0" smtClean="0"/>
                <a:t>8</a:t>
              </a:r>
              <a:r>
                <a:rPr lang="ja-JP" altLang="ja-JP" sz="2000" dirty="0" smtClean="0"/>
                <a:t>月に同社が開設した</a:t>
              </a:r>
              <a:r>
                <a:rPr lang="en-US" altLang="ja-JP" sz="2000" dirty="0" err="1" smtClean="0"/>
                <a:t>Facebook</a:t>
              </a:r>
              <a:r>
                <a:rPr lang="ja-JP" altLang="ja-JP" sz="2000" dirty="0" smtClean="0"/>
                <a:t>「百人ビール・ラボ」</a:t>
              </a:r>
              <a:r>
                <a:rPr lang="ja-JP" altLang="ja-JP" sz="2000" dirty="0" smtClean="0"/>
                <a:t>上を</a:t>
              </a:r>
              <a:r>
                <a:rPr lang="ja-JP" altLang="ja-JP" sz="2000" dirty="0" smtClean="0"/>
                <a:t>通じて</a:t>
              </a:r>
              <a:r>
                <a:rPr lang="ja-JP" altLang="ja-JP" sz="2000" dirty="0" smtClean="0"/>
                <a:t>、</a:t>
              </a:r>
              <a:r>
                <a:rPr lang="en-US" altLang="ja-JP" sz="2000" dirty="0" smtClean="0"/>
                <a:t>1</a:t>
              </a:r>
              <a:r>
                <a:rPr lang="ja-JP" altLang="ja-JP" sz="2000" dirty="0" smtClean="0"/>
                <a:t>万</a:t>
              </a:r>
              <a:r>
                <a:rPr lang="en-US" altLang="ja-JP" sz="2000" dirty="0" smtClean="0"/>
                <a:t>2000</a:t>
              </a:r>
              <a:r>
                <a:rPr lang="ja-JP" altLang="ja-JP" sz="2000" dirty="0" smtClean="0"/>
                <a:t>人のビール愛好家</a:t>
              </a:r>
              <a:r>
                <a:rPr lang="ja-JP" altLang="ja-JP" sz="2000" dirty="0" smtClean="0"/>
                <a:t>と共同</a:t>
              </a:r>
              <a:r>
                <a:rPr lang="ja-JP" altLang="ja-JP" sz="2000" dirty="0" smtClean="0"/>
                <a:t>開発した</a:t>
              </a:r>
              <a:r>
                <a:rPr lang="ja-JP" altLang="en-US" sz="2000" dirty="0" smtClean="0"/>
                <a:t>製品。</a:t>
              </a:r>
              <a:endParaRPr kumimoji="1" lang="ja-JP" altLang="en-US" sz="2400" dirty="0"/>
            </a:p>
          </p:txBody>
        </p:sp>
      </p:grpSp>
      <p:pic>
        <p:nvPicPr>
          <p:cNvPr id="12" name="Picture 8"/>
          <p:cNvPicPr>
            <a:picLocks noChangeAspect="1" noChangeArrowheads="1"/>
          </p:cNvPicPr>
          <p:nvPr/>
        </p:nvPicPr>
        <p:blipFill rotWithShape="1">
          <a:blip r:embed="rId4" cstate="print">
            <a:extLst>
              <a:ext uri="{BEBA8EAE-BF5A-486C-A8C5-ECC9F3942E4B}">
                <a14:imgProps xmlns:a14="http://schemas.microsoft.com/office/drawing/2010/main">
                  <a14:imgLayer r:embed="rId5">
                    <a14:imgEffect>
                      <a14:backgroundRemoval t="200" b="99100" l="9700" r="90000">
                        <a14:foregroundMark x1="36500" y1="9200" x2="36500" y2="9200"/>
                        <a14:foregroundMark x1="45600" y1="8800" x2="45600" y2="8800"/>
                        <a14:foregroundMark x1="51900" y1="8400" x2="51900" y2="8400"/>
                        <a14:foregroundMark x1="60200" y1="8400" x2="60200" y2="8400"/>
                        <a14:foregroundMark x1="64900" y1="8400" x2="64900" y2="8400"/>
                        <a14:foregroundMark x1="68500" y1="8400" x2="68500" y2="8400"/>
                        <a14:foregroundMark x1="70400" y1="8400" x2="70400" y2="8400"/>
                        <a14:foregroundMark x1="72400" y1="8400" x2="72400" y2="8400"/>
                        <a14:foregroundMark x1="72400" y1="24200" x2="72400" y2="24200"/>
                        <a14:foregroundMark x1="71600" y1="26600" x2="71600" y2="28500"/>
                        <a14:foregroundMark x1="71200" y1="28200" x2="71200" y2="28200"/>
                        <a14:foregroundMark x1="35000" y1="4900" x2="35000" y2="4900"/>
                        <a14:foregroundMark x1="30600" y1="5300" x2="30600" y2="5300"/>
                        <a14:foregroundMark x1="29400" y1="6500" x2="30200" y2="8400"/>
                        <a14:foregroundMark x1="30600" y1="10400" x2="30600" y2="10400"/>
                        <a14:foregroundMark x1="32200" y1="8800" x2="32200" y2="8800"/>
                        <a14:foregroundMark x1="36100" y1="5300" x2="36100" y2="5300"/>
                        <a14:foregroundMark x1="38900" y1="4500" x2="38900" y2="4500"/>
                        <a14:foregroundMark x1="40100" y1="4500" x2="41300" y2="4500"/>
                        <a14:foregroundMark x1="44400" y1="4500" x2="44400" y2="4500"/>
                        <a14:foregroundMark x1="45200" y1="4100" x2="46800" y2="4100"/>
                        <a14:foregroundMark x1="47200" y1="4100" x2="47200" y2="4100"/>
                        <a14:foregroundMark x1="49900" y1="4100" x2="49900" y2="4100"/>
                        <a14:foregroundMark x1="51900" y1="3700" x2="51900" y2="3700"/>
                        <a14:foregroundMark x1="53900" y1="3700" x2="55100" y2="3700"/>
                        <a14:foregroundMark x1="56600" y1="3700" x2="56600" y2="3700"/>
                        <a14:foregroundMark x1="59000" y1="3700" x2="59000" y2="3700"/>
                        <a14:foregroundMark x1="61400" y1="3700" x2="61400" y2="3700"/>
                        <a14:foregroundMark x1="62500" y1="3700" x2="62500" y2="3700"/>
                        <a14:foregroundMark x1="64100" y1="3700" x2="64100" y2="3700"/>
                        <a14:foregroundMark x1="71200" y1="13200" x2="71200" y2="13200"/>
                        <a14:foregroundMark x1="67300" y1="5300" x2="67300" y2="5300"/>
                        <a14:foregroundMark x1="70000" y1="5300" x2="70000" y2="5300"/>
                        <a14:foregroundMark x1="71200" y1="4900" x2="71200" y2="4900"/>
                        <a14:foregroundMark x1="66900" y1="3300" x2="66900" y2="3300"/>
                        <a14:foregroundMark x1="71600" y1="3300" x2="71600" y2="3300"/>
                        <a14:foregroundMark x1="72800" y1="3700" x2="72800" y2="3700"/>
                        <a14:foregroundMark x1="68900" y1="1700" x2="68900" y2="1700"/>
                        <a14:foregroundMark x1="37700" y1="1400" x2="37700" y2="1400"/>
                        <a14:foregroundMark x1="34600" y1="2500" x2="34600" y2="2500"/>
                        <a14:foregroundMark x1="31400" y1="2900" x2="31400" y2="2900"/>
                        <a14:foregroundMark x1="29800" y1="2900" x2="29800" y2="2900"/>
                        <a14:foregroundMark x1="28700" y1="2900" x2="28700" y2="2900"/>
                      </a14:backgroundRemoval>
                    </a14:imgEffect>
                  </a14:imgLayer>
                </a14:imgProps>
              </a:ext>
              <a:ext uri="{28A0092B-C50C-407E-A947-70E740481C1C}">
                <a14:useLocalDpi xmlns:a14="http://schemas.microsoft.com/office/drawing/2010/main" val="0"/>
              </a:ext>
            </a:extLst>
          </a:blip>
          <a:srcRect l="20055"/>
          <a:stretch/>
        </p:blipFill>
        <p:spPr bwMode="auto">
          <a:xfrm>
            <a:off x="35521" y="1777294"/>
            <a:ext cx="2475384" cy="3270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角丸四角形 5"/>
          <p:cNvSpPr/>
          <p:nvPr/>
        </p:nvSpPr>
        <p:spPr>
          <a:xfrm>
            <a:off x="2051720" y="2152398"/>
            <a:ext cx="2572435" cy="2736304"/>
          </a:xfrm>
          <a:prstGeom prst="roundRect">
            <a:avLst/>
          </a:prstGeom>
          <a:solidFill>
            <a:srgbClr val="CCECFF"/>
          </a:solidFill>
          <a:ln w="9525">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p:nvSpPr>
        <p:spPr>
          <a:xfrm>
            <a:off x="1963201" y="2289443"/>
            <a:ext cx="2738855" cy="2462213"/>
          </a:xfrm>
          <a:prstGeom prst="rect">
            <a:avLst/>
          </a:prstGeom>
        </p:spPr>
        <p:txBody>
          <a:bodyPr wrap="square">
            <a:spAutoFit/>
          </a:bodyPr>
          <a:lstStyle/>
          <a:p>
            <a:pPr algn="ctr"/>
            <a:r>
              <a:rPr lang="ja-JP" altLang="en-US" sz="2000" b="1" dirty="0" smtClean="0"/>
              <a:t>株式</a:t>
            </a:r>
            <a:r>
              <a:rPr lang="ja-JP" altLang="en-US" sz="2000" b="1" dirty="0"/>
              <a:t>会社</a:t>
            </a:r>
            <a:r>
              <a:rPr lang="ja-JP" altLang="en-US" sz="2000" b="1" dirty="0" smtClean="0"/>
              <a:t>エルビー</a:t>
            </a:r>
            <a:endParaRPr lang="en-US" altLang="ja-JP" sz="2000" b="1" dirty="0" smtClean="0"/>
          </a:p>
          <a:p>
            <a:pPr algn="ctr"/>
            <a:r>
              <a:rPr lang="en-US" altLang="ja-JP" sz="2000" dirty="0"/>
              <a:t>『</a:t>
            </a:r>
            <a:r>
              <a:rPr lang="ja-JP" altLang="en-US" sz="2000" dirty="0"/>
              <a:t>スイートポテトラテ</a:t>
            </a:r>
            <a:r>
              <a:rPr lang="en-US" altLang="ja-JP" sz="2000" dirty="0"/>
              <a:t>』</a:t>
            </a:r>
            <a:endParaRPr lang="ja-JP" altLang="en-US" sz="2000" dirty="0"/>
          </a:p>
          <a:p>
            <a:pPr algn="ctr"/>
            <a:r>
              <a:rPr lang="ja-JP" altLang="en-US" sz="2000" b="1" dirty="0"/>
              <a:t/>
            </a:r>
            <a:br>
              <a:rPr lang="ja-JP" altLang="en-US" sz="2000" b="1" dirty="0"/>
            </a:br>
            <a:r>
              <a:rPr lang="en-US" altLang="ja-JP" sz="2000" dirty="0"/>
              <a:t>2012</a:t>
            </a:r>
            <a:r>
              <a:rPr lang="ja-JP" altLang="en-US" sz="2000" dirty="0" smtClean="0"/>
              <a:t>年</a:t>
            </a:r>
            <a:r>
              <a:rPr lang="en-US" altLang="ja-JP" sz="2000" dirty="0" smtClean="0"/>
              <a:t>12</a:t>
            </a:r>
            <a:r>
              <a:rPr lang="ja-JP" altLang="en-US" sz="2000" dirty="0" smtClean="0"/>
              <a:t>月に</a:t>
            </a:r>
            <a:r>
              <a:rPr lang="ja-JP" altLang="en-US" dirty="0" smtClean="0"/>
              <a:t>関西</a:t>
            </a:r>
            <a:r>
              <a:rPr lang="ja-JP" altLang="en-US" dirty="0"/>
              <a:t>学院</a:t>
            </a:r>
            <a:r>
              <a:rPr lang="ja-JP" altLang="en-US" dirty="0" smtClean="0"/>
              <a:t>大学の学生と共同マーケティング</a:t>
            </a:r>
            <a:r>
              <a:rPr lang="ja-JP" altLang="en-US" dirty="0"/>
              <a:t>・プロジェクトからの新商品！！</a:t>
            </a:r>
            <a:br>
              <a:rPr lang="ja-JP" altLang="en-US" dirty="0"/>
            </a:br>
            <a:endParaRPr lang="ja-JP" alt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4800" dirty="0" smtClean="0"/>
              <a:t>調査に使った製品</a:t>
            </a:r>
            <a:endParaRPr kumimoji="1" lang="ja-JP" altLang="en-US" sz="4800" dirty="0"/>
          </a:p>
        </p:txBody>
      </p:sp>
      <p:sp>
        <p:nvSpPr>
          <p:cNvPr id="4" name="スライド番号プレースホルダ 3"/>
          <p:cNvSpPr>
            <a:spLocks noGrp="1"/>
          </p:cNvSpPr>
          <p:nvPr>
            <p:ph type="sldNum" sz="quarter" idx="12"/>
          </p:nvPr>
        </p:nvSpPr>
        <p:spPr/>
        <p:txBody>
          <a:bodyPr/>
          <a:lstStyle/>
          <a:p>
            <a:fld id="{2D6E0203-098D-4630-A30A-39CC9ACA3C64}" type="slidenum">
              <a:rPr kumimoji="1" lang="ja-JP" altLang="en-US" smtClean="0"/>
              <a:pPr/>
              <a:t>40</a:t>
            </a:fld>
            <a:endParaRPr kumimoji="1" lang="ja-JP" altLang="en-US"/>
          </a:p>
        </p:txBody>
      </p:sp>
      <p:cxnSp>
        <p:nvCxnSpPr>
          <p:cNvPr id="5" name="直線コネクタ 4"/>
          <p:cNvCxnSpPr/>
          <p:nvPr/>
        </p:nvCxnSpPr>
        <p:spPr>
          <a:xfrm>
            <a:off x="0" y="1268760"/>
            <a:ext cx="9144000" cy="0"/>
          </a:xfrm>
          <a:prstGeom prst="line">
            <a:avLst/>
          </a:prstGeom>
          <a:ln w="76200">
            <a:solidFill>
              <a:schemeClr val="accent1">
                <a:lumMod val="60000"/>
                <a:lumOff val="40000"/>
              </a:schemeClr>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
        <p:nvSpPr>
          <p:cNvPr id="6" name="正方形/長方形 5"/>
          <p:cNvSpPr/>
          <p:nvPr/>
        </p:nvSpPr>
        <p:spPr>
          <a:xfrm>
            <a:off x="0" y="0"/>
            <a:ext cx="2483768" cy="548680"/>
          </a:xfrm>
          <a:prstGeom prst="rect">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a:solidFill>
                  <a:schemeClr val="bg1"/>
                </a:solidFill>
              </a:rPr>
              <a:t>仮説</a:t>
            </a:r>
            <a:r>
              <a:rPr lang="ja-JP" altLang="en-US" sz="3200" dirty="0" smtClean="0">
                <a:solidFill>
                  <a:schemeClr val="bg1"/>
                </a:solidFill>
              </a:rPr>
              <a:t>の検証</a:t>
            </a:r>
            <a:endParaRPr kumimoji="1" lang="ja-JP" altLang="en-US" sz="3200" dirty="0">
              <a:solidFill>
                <a:schemeClr val="bg1"/>
              </a:solidFill>
            </a:endParaRPr>
          </a:p>
        </p:txBody>
      </p:sp>
      <p:pic>
        <p:nvPicPr>
          <p:cNvPr id="7"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2060848"/>
            <a:ext cx="2664296" cy="3960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テキスト ボックス 8"/>
          <p:cNvSpPr txBox="1"/>
          <p:nvPr/>
        </p:nvSpPr>
        <p:spPr>
          <a:xfrm>
            <a:off x="251520" y="1556792"/>
            <a:ext cx="8712968" cy="400110"/>
          </a:xfrm>
          <a:prstGeom prst="rect">
            <a:avLst/>
          </a:prstGeom>
          <a:noFill/>
        </p:spPr>
        <p:txBody>
          <a:bodyPr wrap="square" rtlCol="0">
            <a:spAutoFit/>
          </a:bodyPr>
          <a:lstStyle/>
          <a:p>
            <a:r>
              <a:rPr lang="ja-JP" altLang="en-US" sz="2000" dirty="0" smtClean="0"/>
              <a:t>ドトールが実際に出している「クックパッドユーザー１万人が選んだカフェモカ」</a:t>
            </a:r>
            <a:endParaRPr kumimoji="1" lang="ja-JP" altLang="en-US" sz="2000" dirty="0"/>
          </a:p>
        </p:txBody>
      </p:sp>
      <p:sp>
        <p:nvSpPr>
          <p:cNvPr id="10" name="円/楕円 9"/>
          <p:cNvSpPr/>
          <p:nvPr/>
        </p:nvSpPr>
        <p:spPr>
          <a:xfrm>
            <a:off x="899592" y="2636912"/>
            <a:ext cx="1440160" cy="1152128"/>
          </a:xfrm>
          <a:prstGeom prst="ellipse">
            <a:avLst/>
          </a:prstGeom>
          <a:no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10"/>
          <p:cNvSpPr/>
          <p:nvPr/>
        </p:nvSpPr>
        <p:spPr>
          <a:xfrm>
            <a:off x="1115616" y="5445224"/>
            <a:ext cx="936104" cy="432048"/>
          </a:xfrm>
          <a:prstGeom prst="ellipse">
            <a:avLst/>
          </a:prstGeom>
          <a:no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3" name="直線コネクタ 12"/>
          <p:cNvCxnSpPr>
            <a:stCxn id="10" idx="6"/>
            <a:endCxn id="16" idx="1"/>
          </p:cNvCxnSpPr>
          <p:nvPr/>
        </p:nvCxnSpPr>
        <p:spPr>
          <a:xfrm>
            <a:off x="2339752" y="3212976"/>
            <a:ext cx="2304256" cy="1829817"/>
          </a:xfrm>
          <a:prstGeom prst="line">
            <a:avLst/>
          </a:prstGeom>
          <a:ln w="28575">
            <a:solidFill>
              <a:srgbClr val="6699FF"/>
            </a:solidFill>
          </a:ln>
        </p:spPr>
        <p:style>
          <a:lnRef idx="1">
            <a:schemeClr val="accent1"/>
          </a:lnRef>
          <a:fillRef idx="0">
            <a:schemeClr val="accent1"/>
          </a:fillRef>
          <a:effectRef idx="0">
            <a:schemeClr val="accent1"/>
          </a:effectRef>
          <a:fontRef idx="minor">
            <a:schemeClr val="tx1"/>
          </a:fontRef>
        </p:style>
      </p:cxnSp>
      <p:cxnSp>
        <p:nvCxnSpPr>
          <p:cNvPr id="15" name="直線コネクタ 14"/>
          <p:cNvCxnSpPr>
            <a:stCxn id="11" idx="6"/>
            <a:endCxn id="16" idx="1"/>
          </p:cNvCxnSpPr>
          <p:nvPr/>
        </p:nvCxnSpPr>
        <p:spPr>
          <a:xfrm flipV="1">
            <a:off x="2051720" y="5042793"/>
            <a:ext cx="2592288" cy="618455"/>
          </a:xfrm>
          <a:prstGeom prst="line">
            <a:avLst/>
          </a:prstGeom>
          <a:ln w="28575">
            <a:solidFill>
              <a:srgbClr val="6699FF"/>
            </a:solidFill>
          </a:ln>
        </p:spPr>
        <p:style>
          <a:lnRef idx="1">
            <a:schemeClr val="accent1"/>
          </a:lnRef>
          <a:fillRef idx="0">
            <a:schemeClr val="accent1"/>
          </a:fillRef>
          <a:effectRef idx="0">
            <a:schemeClr val="accent1"/>
          </a:effectRef>
          <a:fontRef idx="minor">
            <a:schemeClr val="tx1"/>
          </a:fontRef>
        </p:style>
      </p:cxnSp>
      <p:sp>
        <p:nvSpPr>
          <p:cNvPr id="16" name="テキスト ボックス 15"/>
          <p:cNvSpPr txBox="1"/>
          <p:nvPr/>
        </p:nvSpPr>
        <p:spPr>
          <a:xfrm>
            <a:off x="4644008" y="4581128"/>
            <a:ext cx="4104456" cy="923330"/>
          </a:xfrm>
          <a:prstGeom prst="rect">
            <a:avLst/>
          </a:prstGeom>
          <a:noFill/>
        </p:spPr>
        <p:txBody>
          <a:bodyPr wrap="square" rtlCol="0">
            <a:spAutoFit/>
          </a:bodyPr>
          <a:lstStyle/>
          <a:p>
            <a:r>
              <a:rPr kumimoji="1" lang="ja-JP" altLang="en-US" dirty="0" smtClean="0"/>
              <a:t>ドトールとクックパッドに対するイメージがつかないようにするために今回は削除して</a:t>
            </a:r>
            <a:r>
              <a:rPr lang="ja-JP" altLang="en-US" dirty="0" smtClean="0"/>
              <a:t>検証。</a:t>
            </a:r>
            <a:endParaRPr kumimoji="1" lang="ja-JP" altLang="en-US" dirty="0"/>
          </a:p>
        </p:txBody>
      </p:sp>
      <p:sp>
        <p:nvSpPr>
          <p:cNvPr id="19" name="角丸四角形 18"/>
          <p:cNvSpPr/>
          <p:nvPr/>
        </p:nvSpPr>
        <p:spPr>
          <a:xfrm>
            <a:off x="4499992" y="3068960"/>
            <a:ext cx="4176464" cy="864096"/>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円/楕円 19"/>
          <p:cNvSpPr/>
          <p:nvPr/>
        </p:nvSpPr>
        <p:spPr>
          <a:xfrm>
            <a:off x="467544" y="3717032"/>
            <a:ext cx="2304256" cy="36004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2" name="直線コネクタ 21"/>
          <p:cNvCxnSpPr>
            <a:stCxn id="20" idx="6"/>
          </p:cNvCxnSpPr>
          <p:nvPr/>
        </p:nvCxnSpPr>
        <p:spPr>
          <a:xfrm flipV="1">
            <a:off x="2771800" y="3717032"/>
            <a:ext cx="1728192" cy="18002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23" name="テキスト ボックス 22"/>
          <p:cNvSpPr txBox="1"/>
          <p:nvPr/>
        </p:nvSpPr>
        <p:spPr>
          <a:xfrm>
            <a:off x="4572000" y="3068960"/>
            <a:ext cx="4104456" cy="830997"/>
          </a:xfrm>
          <a:prstGeom prst="rect">
            <a:avLst/>
          </a:prstGeom>
          <a:noFill/>
        </p:spPr>
        <p:txBody>
          <a:bodyPr wrap="square" rtlCol="0">
            <a:spAutoFit/>
          </a:bodyPr>
          <a:lstStyle/>
          <a:p>
            <a:r>
              <a:rPr kumimoji="1" lang="ja-JP" altLang="en-US" sz="2400" dirty="0" smtClean="0"/>
              <a:t>ここの肩書きを変えて、効果を検証。</a:t>
            </a:r>
            <a:endParaRPr kumimoji="1" lang="ja-JP" altLang="en-US" sz="2400"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kumimoji="1" lang="ja-JP" altLang="en-US" sz="3000" dirty="0" smtClean="0"/>
              <a:t>調査</a:t>
            </a:r>
            <a:r>
              <a:rPr kumimoji="1" lang="ja-JP" altLang="en-US" sz="3000" dirty="0" smtClean="0"/>
              <a:t>に使用した参加者とそれに対する説明</a:t>
            </a:r>
            <a:r>
              <a:rPr lang="ja-JP" altLang="en-US" sz="3000" dirty="0"/>
              <a:t>内容</a:t>
            </a:r>
            <a:endParaRPr kumimoji="1" lang="ja-JP" altLang="en-US" sz="3000" dirty="0"/>
          </a:p>
        </p:txBody>
      </p:sp>
      <p:sp>
        <p:nvSpPr>
          <p:cNvPr id="4" name="スライド番号プレースホルダ 3"/>
          <p:cNvSpPr>
            <a:spLocks noGrp="1"/>
          </p:cNvSpPr>
          <p:nvPr>
            <p:ph type="sldNum" sz="quarter" idx="12"/>
          </p:nvPr>
        </p:nvSpPr>
        <p:spPr>
          <a:xfrm>
            <a:off x="7010400" y="6492875"/>
            <a:ext cx="2133600" cy="365125"/>
          </a:xfrm>
        </p:spPr>
        <p:txBody>
          <a:bodyPr/>
          <a:lstStyle/>
          <a:p>
            <a:fld id="{2D6E0203-098D-4630-A30A-39CC9ACA3C64}" type="slidenum">
              <a:rPr kumimoji="1" lang="ja-JP" altLang="en-US" sz="2400" b="1" smtClean="0">
                <a:solidFill>
                  <a:schemeClr val="tx1"/>
                </a:solidFill>
              </a:rPr>
              <a:pPr/>
              <a:t>41</a:t>
            </a:fld>
            <a:endParaRPr kumimoji="1" lang="ja-JP" altLang="en-US" sz="2400" b="1" dirty="0">
              <a:solidFill>
                <a:schemeClr val="tx1"/>
              </a:solidFill>
            </a:endParaRPr>
          </a:p>
        </p:txBody>
      </p:sp>
      <p:cxnSp>
        <p:nvCxnSpPr>
          <p:cNvPr id="5" name="直線コネクタ 4"/>
          <p:cNvCxnSpPr/>
          <p:nvPr/>
        </p:nvCxnSpPr>
        <p:spPr>
          <a:xfrm>
            <a:off x="0" y="1268760"/>
            <a:ext cx="9144000" cy="0"/>
          </a:xfrm>
          <a:prstGeom prst="line">
            <a:avLst/>
          </a:prstGeom>
          <a:ln w="76200">
            <a:solidFill>
              <a:schemeClr val="accent1">
                <a:lumMod val="60000"/>
                <a:lumOff val="40000"/>
              </a:schemeClr>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
        <p:nvSpPr>
          <p:cNvPr id="6" name="正方形/長方形 5"/>
          <p:cNvSpPr/>
          <p:nvPr/>
        </p:nvSpPr>
        <p:spPr>
          <a:xfrm>
            <a:off x="0" y="0"/>
            <a:ext cx="2483768" cy="548680"/>
          </a:xfrm>
          <a:prstGeom prst="rect">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a:solidFill>
                  <a:schemeClr val="bg1"/>
                </a:solidFill>
              </a:rPr>
              <a:t>仮説</a:t>
            </a:r>
            <a:r>
              <a:rPr lang="ja-JP" altLang="en-US" sz="3200" dirty="0" smtClean="0">
                <a:solidFill>
                  <a:schemeClr val="bg1"/>
                </a:solidFill>
              </a:rPr>
              <a:t>の検証</a:t>
            </a:r>
            <a:endParaRPr kumimoji="1" lang="ja-JP" altLang="en-US" sz="3200" dirty="0">
              <a:solidFill>
                <a:schemeClr val="bg1"/>
              </a:solidFill>
            </a:endParaRPr>
          </a:p>
        </p:txBody>
      </p:sp>
      <p:sp>
        <p:nvSpPr>
          <p:cNvPr id="7" name="テキスト ボックス 6"/>
          <p:cNvSpPr txBox="1"/>
          <p:nvPr/>
        </p:nvSpPr>
        <p:spPr>
          <a:xfrm>
            <a:off x="251520" y="1412776"/>
            <a:ext cx="8640960" cy="1200329"/>
          </a:xfrm>
          <a:prstGeom prst="rect">
            <a:avLst/>
          </a:prstGeom>
          <a:noFill/>
        </p:spPr>
        <p:txBody>
          <a:bodyPr wrap="square" rtlCol="0">
            <a:spAutoFit/>
          </a:bodyPr>
          <a:lstStyle/>
          <a:p>
            <a:r>
              <a:rPr kumimoji="1" lang="ja-JP" altLang="en-US" b="1" dirty="0" smtClean="0"/>
              <a:t>仮説①</a:t>
            </a:r>
            <a:r>
              <a:rPr kumimoji="1" lang="en-US" altLang="ja-JP" b="1" dirty="0" smtClean="0"/>
              <a:t>-</a:t>
            </a:r>
            <a:r>
              <a:rPr kumimoji="1" lang="ja-JP" altLang="en-US" b="1" dirty="0" smtClean="0"/>
              <a:t>①</a:t>
            </a:r>
            <a:r>
              <a:rPr lang="en-US" altLang="ja-JP" b="1" dirty="0" smtClean="0"/>
              <a:t>【</a:t>
            </a:r>
            <a:r>
              <a:rPr lang="ja-JP" altLang="en-US" b="1" dirty="0" smtClean="0"/>
              <a:t>専門家の効果の検証</a:t>
            </a:r>
            <a:r>
              <a:rPr lang="en-US" altLang="ja-JP" b="1" dirty="0" smtClean="0"/>
              <a:t>】</a:t>
            </a:r>
          </a:p>
          <a:p>
            <a:r>
              <a:rPr lang="ja-JP" altLang="en-US" dirty="0"/>
              <a:t>参加者</a:t>
            </a:r>
            <a:r>
              <a:rPr lang="ja-JP" altLang="en-US" dirty="0" smtClean="0"/>
              <a:t>：</a:t>
            </a:r>
            <a:r>
              <a:rPr lang="ja-JP" altLang="en-US" dirty="0" smtClean="0"/>
              <a:t>「バリスタと作ったカフェモカ」</a:t>
            </a:r>
            <a:endParaRPr lang="en-US" altLang="ja-JP" dirty="0" smtClean="0"/>
          </a:p>
          <a:p>
            <a:r>
              <a:rPr lang="ja-JP" altLang="en-US" dirty="0" smtClean="0"/>
              <a:t>説明文：バリスタと呼ばれるコーヒーに関する専門知識と技術をもつプロフェッショナルと考案して作ったカフェモカです。</a:t>
            </a:r>
            <a:endParaRPr lang="en-US" altLang="ja-JP" dirty="0" smtClean="0"/>
          </a:p>
        </p:txBody>
      </p:sp>
      <p:sp>
        <p:nvSpPr>
          <p:cNvPr id="8" name="テキスト ボックス 7"/>
          <p:cNvSpPr txBox="1"/>
          <p:nvPr/>
        </p:nvSpPr>
        <p:spPr>
          <a:xfrm>
            <a:off x="251520" y="2708920"/>
            <a:ext cx="8640960" cy="923330"/>
          </a:xfrm>
          <a:prstGeom prst="rect">
            <a:avLst/>
          </a:prstGeom>
          <a:noFill/>
        </p:spPr>
        <p:txBody>
          <a:bodyPr wrap="square" rtlCol="0">
            <a:spAutoFit/>
          </a:bodyPr>
          <a:lstStyle/>
          <a:p>
            <a:r>
              <a:rPr kumimoji="1" lang="ja-JP" altLang="en-US" b="1" dirty="0" smtClean="0"/>
              <a:t>仮説①</a:t>
            </a:r>
            <a:r>
              <a:rPr kumimoji="1" lang="en-US" altLang="ja-JP" b="1" dirty="0" smtClean="0"/>
              <a:t>-</a:t>
            </a:r>
            <a:r>
              <a:rPr lang="ja-JP" altLang="en-US" b="1" dirty="0" smtClean="0"/>
              <a:t>②</a:t>
            </a:r>
            <a:r>
              <a:rPr lang="en-US" altLang="ja-JP" b="1" dirty="0" smtClean="0"/>
              <a:t>【</a:t>
            </a:r>
            <a:r>
              <a:rPr lang="ja-JP" altLang="en-US" b="1" dirty="0" smtClean="0"/>
              <a:t>芸能人の効果の検証</a:t>
            </a:r>
            <a:r>
              <a:rPr lang="en-US" altLang="ja-JP" b="1" dirty="0" smtClean="0"/>
              <a:t>】</a:t>
            </a:r>
          </a:p>
          <a:p>
            <a:r>
              <a:rPr lang="ja-JP" altLang="en-US" dirty="0" smtClean="0"/>
              <a:t>参加者：</a:t>
            </a:r>
            <a:r>
              <a:rPr lang="ja-JP" altLang="en-US" dirty="0" smtClean="0"/>
              <a:t>「綾瀬はるかと作ったカフェモカ」</a:t>
            </a:r>
            <a:endParaRPr lang="en-US" altLang="ja-JP" dirty="0" smtClean="0"/>
          </a:p>
          <a:p>
            <a:r>
              <a:rPr lang="ja-JP" altLang="en-US" dirty="0" smtClean="0"/>
              <a:t>説明文：人気女優である綾瀬はるかさんと考案して作ったカフェモカです。</a:t>
            </a:r>
            <a:endParaRPr lang="en-US" altLang="ja-JP" dirty="0" smtClean="0"/>
          </a:p>
        </p:txBody>
      </p:sp>
      <p:sp>
        <p:nvSpPr>
          <p:cNvPr id="9" name="テキスト ボックス 8"/>
          <p:cNvSpPr txBox="1"/>
          <p:nvPr/>
        </p:nvSpPr>
        <p:spPr>
          <a:xfrm>
            <a:off x="251520" y="3789040"/>
            <a:ext cx="8640960" cy="923330"/>
          </a:xfrm>
          <a:prstGeom prst="rect">
            <a:avLst/>
          </a:prstGeom>
          <a:noFill/>
        </p:spPr>
        <p:txBody>
          <a:bodyPr wrap="square" rtlCol="0">
            <a:spAutoFit/>
          </a:bodyPr>
          <a:lstStyle/>
          <a:p>
            <a:r>
              <a:rPr kumimoji="1" lang="ja-JP" altLang="en-US" b="1" dirty="0" smtClean="0"/>
              <a:t>仮説①</a:t>
            </a:r>
            <a:r>
              <a:rPr kumimoji="1" lang="en-US" altLang="ja-JP" b="1" dirty="0" smtClean="0"/>
              <a:t>-</a:t>
            </a:r>
            <a:r>
              <a:rPr lang="ja-JP" altLang="en-US" b="1" dirty="0" smtClean="0"/>
              <a:t>③</a:t>
            </a:r>
            <a:r>
              <a:rPr lang="en-US" altLang="ja-JP" b="1" dirty="0" smtClean="0"/>
              <a:t>【</a:t>
            </a:r>
            <a:r>
              <a:rPr lang="ja-JP" altLang="en-US" b="1" dirty="0" smtClean="0"/>
              <a:t>一般人の効果の検証</a:t>
            </a:r>
            <a:r>
              <a:rPr lang="en-US" altLang="ja-JP" b="1" dirty="0" smtClean="0"/>
              <a:t>】</a:t>
            </a:r>
          </a:p>
          <a:p>
            <a:r>
              <a:rPr lang="ja-JP" altLang="en-US" dirty="0"/>
              <a:t>参加者</a:t>
            </a:r>
            <a:r>
              <a:rPr lang="ja-JP" altLang="en-US" dirty="0" smtClean="0"/>
              <a:t>：</a:t>
            </a:r>
            <a:r>
              <a:rPr lang="ja-JP" altLang="en-US" dirty="0" smtClean="0"/>
              <a:t>「東京の大学生と作ったカフェモカ」</a:t>
            </a:r>
            <a:endParaRPr lang="en-US" altLang="ja-JP" dirty="0" smtClean="0"/>
          </a:p>
          <a:p>
            <a:r>
              <a:rPr lang="ja-JP" altLang="en-US" dirty="0" smtClean="0"/>
              <a:t>説明文：東京の大学生と考案して作ったカフェモカです。</a:t>
            </a:r>
            <a:endParaRPr lang="en-US" altLang="ja-JP" dirty="0" smtClean="0"/>
          </a:p>
        </p:txBody>
      </p:sp>
      <p:sp>
        <p:nvSpPr>
          <p:cNvPr id="10" name="テキスト ボックス 9"/>
          <p:cNvSpPr txBox="1"/>
          <p:nvPr/>
        </p:nvSpPr>
        <p:spPr>
          <a:xfrm>
            <a:off x="251520" y="4869160"/>
            <a:ext cx="8640960" cy="923330"/>
          </a:xfrm>
          <a:prstGeom prst="rect">
            <a:avLst/>
          </a:prstGeom>
          <a:noFill/>
        </p:spPr>
        <p:txBody>
          <a:bodyPr wrap="square" rtlCol="0">
            <a:spAutoFit/>
          </a:bodyPr>
          <a:lstStyle/>
          <a:p>
            <a:r>
              <a:rPr kumimoji="1" lang="ja-JP" altLang="en-US" b="1" dirty="0" smtClean="0"/>
              <a:t>仮説②</a:t>
            </a:r>
            <a:r>
              <a:rPr lang="en-US" altLang="ja-JP" b="1" dirty="0" smtClean="0"/>
              <a:t>【</a:t>
            </a:r>
            <a:r>
              <a:rPr lang="ja-JP" altLang="en-US" b="1" dirty="0" smtClean="0"/>
              <a:t>一般人の効果の度合いの検証</a:t>
            </a:r>
            <a:r>
              <a:rPr lang="en-US" altLang="ja-JP" b="1" dirty="0" smtClean="0"/>
              <a:t>】</a:t>
            </a:r>
          </a:p>
          <a:p>
            <a:r>
              <a:rPr lang="ja-JP" altLang="en-US" dirty="0"/>
              <a:t>参加者</a:t>
            </a:r>
            <a:r>
              <a:rPr lang="ja-JP" altLang="en-US" dirty="0" smtClean="0"/>
              <a:t>：</a:t>
            </a:r>
            <a:r>
              <a:rPr lang="ja-JP" altLang="en-US" dirty="0" smtClean="0"/>
              <a:t>「コンビニスイーツが好きな大学生と作ったカフェモカ」</a:t>
            </a:r>
            <a:endParaRPr lang="en-US" altLang="ja-JP" dirty="0" smtClean="0"/>
          </a:p>
          <a:p>
            <a:r>
              <a:rPr lang="ja-JP" altLang="en-US" dirty="0" smtClean="0"/>
              <a:t>説明文：コンビニスイーツが好きな大学生と考案して作ったカフェモカです。</a:t>
            </a:r>
            <a:endParaRPr lang="en-US" altLang="ja-JP" dirty="0" smtClean="0"/>
          </a:p>
        </p:txBody>
      </p:sp>
      <p:sp>
        <p:nvSpPr>
          <p:cNvPr id="11" name="テキスト ボックス 10"/>
          <p:cNvSpPr txBox="1"/>
          <p:nvPr/>
        </p:nvSpPr>
        <p:spPr>
          <a:xfrm>
            <a:off x="323528" y="5949280"/>
            <a:ext cx="8640960" cy="646331"/>
          </a:xfrm>
          <a:prstGeom prst="rect">
            <a:avLst/>
          </a:prstGeom>
          <a:noFill/>
        </p:spPr>
        <p:txBody>
          <a:bodyPr wrap="square" rtlCol="0">
            <a:spAutoFit/>
          </a:bodyPr>
          <a:lstStyle/>
          <a:p>
            <a:r>
              <a:rPr kumimoji="1" lang="ja-JP" altLang="en-US" dirty="0" smtClean="0"/>
              <a:t>どの説明文も最後に「コクのあるココアとチョコレートの甘みがコーヒーの深みを引き立ってた逸品です。」と記載。</a:t>
            </a:r>
            <a:endParaRPr kumimoji="1" lang="ja-JP" altLang="en-US" dirty="0"/>
          </a:p>
        </p:txBody>
      </p:sp>
      <p:sp>
        <p:nvSpPr>
          <p:cNvPr id="12" name="正方形/長方形 11"/>
          <p:cNvSpPr/>
          <p:nvPr/>
        </p:nvSpPr>
        <p:spPr>
          <a:xfrm>
            <a:off x="134928" y="5894363"/>
            <a:ext cx="8784976" cy="648072"/>
          </a:xfrm>
          <a:prstGeom prst="rect">
            <a:avLst/>
          </a:prstGeom>
          <a:no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本調査（仮説①</a:t>
            </a:r>
            <a:r>
              <a:rPr lang="en-US" altLang="ja-JP" dirty="0" smtClean="0"/>
              <a:t>-</a:t>
            </a:r>
            <a:r>
              <a:rPr lang="ja-JP" altLang="en-US" dirty="0" smtClean="0"/>
              <a:t>①）の内容</a:t>
            </a:r>
            <a:endParaRPr kumimoji="1" lang="ja-JP" altLang="en-US" dirty="0"/>
          </a:p>
        </p:txBody>
      </p:sp>
      <p:sp>
        <p:nvSpPr>
          <p:cNvPr id="3" name="コンテンツ プレースホルダ 2"/>
          <p:cNvSpPr>
            <a:spLocks noGrp="1"/>
          </p:cNvSpPr>
          <p:nvPr>
            <p:ph idx="1"/>
          </p:nvPr>
        </p:nvSpPr>
        <p:spPr>
          <a:xfrm>
            <a:off x="251520" y="1600200"/>
            <a:ext cx="8640960" cy="4525963"/>
          </a:xfrm>
        </p:spPr>
        <p:txBody>
          <a:bodyPr>
            <a:normAutofit/>
          </a:bodyPr>
          <a:lstStyle/>
          <a:p>
            <a:pPr>
              <a:buNone/>
            </a:pPr>
            <a:r>
              <a:rPr kumimoji="1" lang="ja-JP" altLang="en-US" sz="1400" dirty="0" smtClean="0"/>
              <a:t>調査目的</a:t>
            </a:r>
            <a:r>
              <a:rPr kumimoji="1" lang="en-US" altLang="ja-JP" sz="1400" dirty="0" smtClean="0"/>
              <a:t>	</a:t>
            </a:r>
            <a:r>
              <a:rPr kumimoji="1" lang="ja-JP" altLang="en-US" sz="1400" dirty="0" smtClean="0"/>
              <a:t>　　　　専門家が製品開発したときの消費者の効果を測定</a:t>
            </a:r>
            <a:endParaRPr kumimoji="1" lang="en-US" altLang="ja-JP" sz="1400" dirty="0" smtClean="0"/>
          </a:p>
          <a:p>
            <a:pPr>
              <a:buNone/>
            </a:pPr>
            <a:r>
              <a:rPr lang="ja-JP" altLang="en-US" sz="1400" dirty="0" smtClean="0"/>
              <a:t>調査対象　　　　　　アンケートをとり終わった後に、「パッケージに何が書いてありましたか？」の解答できた人</a:t>
            </a:r>
            <a:endParaRPr lang="en-US" altLang="ja-JP" sz="1400" dirty="0" smtClean="0"/>
          </a:p>
          <a:p>
            <a:pPr>
              <a:buNone/>
            </a:pPr>
            <a:r>
              <a:rPr lang="ja-JP" altLang="en-US" sz="1400" dirty="0" smtClean="0"/>
              <a:t>調査方法</a:t>
            </a:r>
            <a:r>
              <a:rPr lang="en-US" altLang="ja-JP" sz="1400" dirty="0" smtClean="0"/>
              <a:t>	</a:t>
            </a:r>
            <a:r>
              <a:rPr lang="ja-JP" altLang="en-US" sz="1400" dirty="0" smtClean="0"/>
              <a:t>　　　　写真を用いた質問紙調査</a:t>
            </a:r>
            <a:endParaRPr lang="en-US" altLang="ja-JP" sz="1400" dirty="0" smtClean="0"/>
          </a:p>
          <a:p>
            <a:pPr>
              <a:buNone/>
            </a:pPr>
            <a:r>
              <a:rPr kumimoji="1" lang="ja-JP" altLang="en-US" sz="1400" dirty="0" smtClean="0"/>
              <a:t>調査期間</a:t>
            </a:r>
            <a:r>
              <a:rPr lang="en-US" altLang="ja-JP" sz="1400" dirty="0" smtClean="0"/>
              <a:t>	</a:t>
            </a:r>
            <a:r>
              <a:rPr lang="ja-JP" altLang="en-US" sz="1400" dirty="0" smtClean="0"/>
              <a:t>　　　　</a:t>
            </a:r>
            <a:r>
              <a:rPr kumimoji="1" lang="en-US" altLang="ja-JP" sz="1400" dirty="0" smtClean="0"/>
              <a:t>2013</a:t>
            </a:r>
            <a:r>
              <a:rPr kumimoji="1" lang="ja-JP" altLang="en-US" sz="1400" dirty="0" smtClean="0"/>
              <a:t>年</a:t>
            </a:r>
            <a:r>
              <a:rPr kumimoji="1" lang="en-US" altLang="ja-JP" sz="1400" dirty="0" smtClean="0"/>
              <a:t>12</a:t>
            </a:r>
            <a:r>
              <a:rPr kumimoji="1" lang="ja-JP" altLang="en-US" sz="1400" dirty="0" smtClean="0"/>
              <a:t>月中旬</a:t>
            </a:r>
            <a:endParaRPr kumimoji="1" lang="en-US" altLang="ja-JP" sz="1400" dirty="0" smtClean="0"/>
          </a:p>
          <a:p>
            <a:pPr>
              <a:buNone/>
            </a:pPr>
            <a:r>
              <a:rPr lang="ja-JP" altLang="en-US" sz="1400" dirty="0" smtClean="0"/>
              <a:t>サンプルサイズ　　回答数</a:t>
            </a:r>
            <a:endParaRPr lang="en-US" altLang="ja-JP" sz="1400" dirty="0" smtClean="0"/>
          </a:p>
          <a:p>
            <a:pPr>
              <a:buNone/>
            </a:pPr>
            <a:r>
              <a:rPr kumimoji="1" lang="en-US" altLang="ja-JP" sz="1400" dirty="0" smtClean="0"/>
              <a:t>		</a:t>
            </a:r>
            <a:r>
              <a:rPr lang="ja-JP" altLang="en-US" sz="1400" dirty="0" smtClean="0"/>
              <a:t>　　　　</a:t>
            </a:r>
            <a:r>
              <a:rPr kumimoji="1" lang="ja-JP" altLang="en-US" sz="1400" dirty="0" smtClean="0"/>
              <a:t>内有効回答数</a:t>
            </a:r>
            <a:endParaRPr kumimoji="1" lang="en-US" altLang="ja-JP" sz="1400" dirty="0" smtClean="0"/>
          </a:p>
          <a:p>
            <a:pPr>
              <a:buNone/>
            </a:pPr>
            <a:r>
              <a:rPr kumimoji="1" lang="ja-JP" altLang="en-US" sz="1400" dirty="0" smtClean="0"/>
              <a:t>分析方法</a:t>
            </a:r>
            <a:r>
              <a:rPr kumimoji="1" lang="en-US" altLang="ja-JP" sz="1400" dirty="0" smtClean="0"/>
              <a:t>	</a:t>
            </a:r>
            <a:r>
              <a:rPr kumimoji="1" lang="ja-JP" altLang="en-US" sz="1400" dirty="0" smtClean="0"/>
              <a:t>　　</a:t>
            </a:r>
            <a:r>
              <a:rPr lang="en-US" altLang="ja-JP" sz="1400" dirty="0" smtClean="0"/>
              <a:t> </a:t>
            </a:r>
            <a:r>
              <a:rPr lang="ja-JP" altLang="en-US" sz="1400" dirty="0" smtClean="0"/>
              <a:t> </a:t>
            </a:r>
            <a:r>
              <a:rPr kumimoji="1" lang="ja-JP" altLang="en-US" sz="1400" dirty="0" smtClean="0"/>
              <a:t>　 </a:t>
            </a:r>
            <a:r>
              <a:rPr kumimoji="1" lang="ja-JP" altLang="en-US" sz="1400" dirty="0" err="1" smtClean="0"/>
              <a:t>ｔ</a:t>
            </a:r>
            <a:r>
              <a:rPr kumimoji="1" lang="ja-JP" altLang="en-US" sz="1400" dirty="0" smtClean="0"/>
              <a:t>検定</a:t>
            </a:r>
            <a:endParaRPr kumimoji="1" lang="en-US" altLang="ja-JP" sz="1400" dirty="0" smtClean="0"/>
          </a:p>
          <a:p>
            <a:pPr>
              <a:buNone/>
            </a:pPr>
            <a:r>
              <a:rPr lang="en-US" altLang="ja-JP" sz="1400" dirty="0" smtClean="0"/>
              <a:t>		</a:t>
            </a:r>
            <a:r>
              <a:rPr lang="ja-JP" altLang="en-US" sz="1400" dirty="0" smtClean="0"/>
              <a:t>　　　　</a:t>
            </a:r>
            <a:r>
              <a:rPr kumimoji="1" lang="en-US" altLang="ja-JP" sz="1400" dirty="0" smtClean="0"/>
              <a:t>【</a:t>
            </a:r>
            <a:r>
              <a:rPr kumimoji="1" lang="ja-JP" altLang="en-US" sz="1400" dirty="0" smtClean="0"/>
              <a:t>独立変数</a:t>
            </a:r>
            <a:r>
              <a:rPr kumimoji="1" lang="en-US" altLang="ja-JP" sz="1400" dirty="0" smtClean="0"/>
              <a:t>】</a:t>
            </a:r>
            <a:r>
              <a:rPr kumimoji="1" lang="ja-JP" altLang="en-US" sz="1400" dirty="0" smtClean="0"/>
              <a:t>　専門家が製品開発に参加したとき消費者に与える効果</a:t>
            </a:r>
            <a:endParaRPr kumimoji="1" lang="en-US" altLang="ja-JP" sz="1400" dirty="0" smtClean="0"/>
          </a:p>
          <a:p>
            <a:pPr>
              <a:buNone/>
            </a:pPr>
            <a:r>
              <a:rPr lang="en-US" altLang="ja-JP" sz="1400" dirty="0" smtClean="0"/>
              <a:t>		</a:t>
            </a:r>
            <a:r>
              <a:rPr lang="ja-JP" altLang="en-US" sz="1400" dirty="0" smtClean="0"/>
              <a:t>　　　　</a:t>
            </a:r>
            <a:r>
              <a:rPr lang="en-US" altLang="ja-JP" sz="1400" dirty="0" smtClean="0"/>
              <a:t>【</a:t>
            </a:r>
            <a:r>
              <a:rPr lang="ja-JP" altLang="en-US" sz="1400" dirty="0" smtClean="0"/>
              <a:t>従属変数</a:t>
            </a:r>
            <a:r>
              <a:rPr lang="en-US" altLang="ja-JP" sz="1400" dirty="0" smtClean="0"/>
              <a:t>】</a:t>
            </a:r>
            <a:r>
              <a:rPr lang="ja-JP" altLang="en-US" sz="1400" dirty="0" smtClean="0"/>
              <a:t>　製品に対する機能面が高い</a:t>
            </a:r>
            <a:endParaRPr lang="en-US" altLang="ja-JP" sz="1400" dirty="0" smtClean="0"/>
          </a:p>
          <a:p>
            <a:pPr lvl="0">
              <a:buNone/>
            </a:pPr>
            <a:r>
              <a:rPr kumimoji="1" lang="ja-JP" altLang="en-US" sz="1400" dirty="0" smtClean="0"/>
              <a:t>質問文</a:t>
            </a:r>
            <a:r>
              <a:rPr lang="en-US" altLang="ja-JP" sz="1400" dirty="0" smtClean="0"/>
              <a:t>	</a:t>
            </a:r>
            <a:r>
              <a:rPr lang="ja-JP" altLang="en-US" sz="1400" dirty="0" smtClean="0"/>
              <a:t>　　　　</a:t>
            </a:r>
            <a:r>
              <a:rPr lang="ja-JP" altLang="ja-JP" sz="1400" dirty="0" smtClean="0"/>
              <a:t>この商品の味は「良さそうだ」と思いましたか？ </a:t>
            </a:r>
            <a:endParaRPr kumimoji="1" lang="ja-JP" altLang="en-US" sz="1400" dirty="0"/>
          </a:p>
        </p:txBody>
      </p:sp>
      <p:sp>
        <p:nvSpPr>
          <p:cNvPr id="4" name="スライド番号プレースホルダ 3"/>
          <p:cNvSpPr>
            <a:spLocks noGrp="1"/>
          </p:cNvSpPr>
          <p:nvPr>
            <p:ph type="sldNum" sz="quarter" idx="12"/>
          </p:nvPr>
        </p:nvSpPr>
        <p:spPr>
          <a:xfrm>
            <a:off x="7010400" y="6492875"/>
            <a:ext cx="2133600" cy="365125"/>
          </a:xfrm>
        </p:spPr>
        <p:txBody>
          <a:bodyPr/>
          <a:lstStyle/>
          <a:p>
            <a:fld id="{2D6E0203-098D-4630-A30A-39CC9ACA3C64}" type="slidenum">
              <a:rPr kumimoji="1" lang="ja-JP" altLang="en-US" sz="2400" b="1" smtClean="0">
                <a:solidFill>
                  <a:schemeClr val="tx1"/>
                </a:solidFill>
              </a:rPr>
              <a:pPr/>
              <a:t>42</a:t>
            </a:fld>
            <a:endParaRPr kumimoji="1" lang="ja-JP" altLang="en-US" sz="2400" b="1" dirty="0">
              <a:solidFill>
                <a:schemeClr val="tx1"/>
              </a:solidFill>
            </a:endParaRPr>
          </a:p>
        </p:txBody>
      </p:sp>
      <p:cxnSp>
        <p:nvCxnSpPr>
          <p:cNvPr id="5" name="直線コネクタ 4"/>
          <p:cNvCxnSpPr/>
          <p:nvPr/>
        </p:nvCxnSpPr>
        <p:spPr>
          <a:xfrm>
            <a:off x="0" y="1268760"/>
            <a:ext cx="9144000" cy="0"/>
          </a:xfrm>
          <a:prstGeom prst="line">
            <a:avLst/>
          </a:prstGeom>
          <a:ln w="76200">
            <a:solidFill>
              <a:schemeClr val="accent1">
                <a:lumMod val="60000"/>
                <a:lumOff val="40000"/>
              </a:schemeClr>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
        <p:nvSpPr>
          <p:cNvPr id="6" name="正方形/長方形 5"/>
          <p:cNvSpPr/>
          <p:nvPr/>
        </p:nvSpPr>
        <p:spPr>
          <a:xfrm>
            <a:off x="0" y="0"/>
            <a:ext cx="2483768" cy="548680"/>
          </a:xfrm>
          <a:prstGeom prst="rect">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a:solidFill>
                  <a:schemeClr val="bg1"/>
                </a:solidFill>
              </a:rPr>
              <a:t>仮説</a:t>
            </a:r>
            <a:r>
              <a:rPr lang="ja-JP" altLang="en-US" sz="3200" dirty="0" smtClean="0">
                <a:solidFill>
                  <a:schemeClr val="bg1"/>
                </a:solidFill>
              </a:rPr>
              <a:t>の検証</a:t>
            </a:r>
            <a:endParaRPr kumimoji="1" lang="ja-JP" altLang="en-US" sz="3200" dirty="0">
              <a:solidFill>
                <a:schemeClr val="bg1"/>
              </a:solidFill>
            </a:endParaRPr>
          </a:p>
        </p:txBody>
      </p:sp>
      <p:grpSp>
        <p:nvGrpSpPr>
          <p:cNvPr id="7" name="Group 2"/>
          <p:cNvGrpSpPr>
            <a:grpSpLocks/>
          </p:cNvGrpSpPr>
          <p:nvPr/>
        </p:nvGrpSpPr>
        <p:grpSpPr bwMode="auto">
          <a:xfrm>
            <a:off x="180746" y="4728414"/>
            <a:ext cx="8820472" cy="701675"/>
            <a:chOff x="652" y="5430"/>
            <a:chExt cx="11086" cy="1104"/>
          </a:xfrm>
        </p:grpSpPr>
        <p:grpSp>
          <p:nvGrpSpPr>
            <p:cNvPr id="8" name="Group 3"/>
            <p:cNvGrpSpPr>
              <a:grpSpLocks/>
            </p:cNvGrpSpPr>
            <p:nvPr/>
          </p:nvGrpSpPr>
          <p:grpSpPr bwMode="auto">
            <a:xfrm>
              <a:off x="3062" y="5814"/>
              <a:ext cx="6025" cy="720"/>
              <a:chOff x="2339" y="5814"/>
              <a:chExt cx="6025" cy="720"/>
            </a:xfrm>
          </p:grpSpPr>
          <p:cxnSp>
            <p:nvCxnSpPr>
              <p:cNvPr id="1028" name="AutoShape 4"/>
              <p:cNvCxnSpPr>
                <a:cxnSpLocks noChangeShapeType="1"/>
              </p:cNvCxnSpPr>
              <p:nvPr/>
            </p:nvCxnSpPr>
            <p:spPr bwMode="auto">
              <a:xfrm>
                <a:off x="2339" y="6174"/>
                <a:ext cx="6025" cy="1"/>
              </a:xfrm>
              <a:prstGeom prst="straightConnector1">
                <a:avLst/>
              </a:prstGeom>
              <a:noFill/>
              <a:ln w="38100">
                <a:solidFill>
                  <a:srgbClr val="000000"/>
                </a:solidFill>
                <a:round/>
                <a:headEnd/>
                <a:tailEnd/>
              </a:ln>
            </p:spPr>
          </p:cxnSp>
          <p:cxnSp>
            <p:nvCxnSpPr>
              <p:cNvPr id="1029" name="AutoShape 5"/>
              <p:cNvCxnSpPr>
                <a:cxnSpLocks noChangeShapeType="1"/>
              </p:cNvCxnSpPr>
              <p:nvPr/>
            </p:nvCxnSpPr>
            <p:spPr bwMode="auto">
              <a:xfrm>
                <a:off x="2339" y="5814"/>
                <a:ext cx="0" cy="720"/>
              </a:xfrm>
              <a:prstGeom prst="straightConnector1">
                <a:avLst/>
              </a:prstGeom>
              <a:noFill/>
              <a:ln w="38100">
                <a:solidFill>
                  <a:srgbClr val="000000"/>
                </a:solidFill>
                <a:round/>
                <a:headEnd/>
                <a:tailEnd/>
              </a:ln>
            </p:spPr>
          </p:cxnSp>
          <p:cxnSp>
            <p:nvCxnSpPr>
              <p:cNvPr id="1030" name="AutoShape 6"/>
              <p:cNvCxnSpPr>
                <a:cxnSpLocks noChangeShapeType="1"/>
              </p:cNvCxnSpPr>
              <p:nvPr/>
            </p:nvCxnSpPr>
            <p:spPr bwMode="auto">
              <a:xfrm>
                <a:off x="3539" y="5814"/>
                <a:ext cx="0" cy="720"/>
              </a:xfrm>
              <a:prstGeom prst="straightConnector1">
                <a:avLst/>
              </a:prstGeom>
              <a:noFill/>
              <a:ln w="38100">
                <a:solidFill>
                  <a:srgbClr val="000000"/>
                </a:solidFill>
                <a:round/>
                <a:headEnd/>
                <a:tailEnd/>
              </a:ln>
            </p:spPr>
          </p:cxnSp>
          <p:cxnSp>
            <p:nvCxnSpPr>
              <p:cNvPr id="1031" name="AutoShape 7"/>
              <p:cNvCxnSpPr>
                <a:cxnSpLocks noChangeShapeType="1"/>
              </p:cNvCxnSpPr>
              <p:nvPr/>
            </p:nvCxnSpPr>
            <p:spPr bwMode="auto">
              <a:xfrm>
                <a:off x="4749" y="5814"/>
                <a:ext cx="0" cy="720"/>
              </a:xfrm>
              <a:prstGeom prst="straightConnector1">
                <a:avLst/>
              </a:prstGeom>
              <a:noFill/>
              <a:ln w="38100">
                <a:solidFill>
                  <a:srgbClr val="000000"/>
                </a:solidFill>
                <a:round/>
                <a:headEnd/>
                <a:tailEnd/>
              </a:ln>
            </p:spPr>
          </p:cxnSp>
          <p:cxnSp>
            <p:nvCxnSpPr>
              <p:cNvPr id="1032" name="AutoShape 8"/>
              <p:cNvCxnSpPr>
                <a:cxnSpLocks noChangeShapeType="1"/>
              </p:cNvCxnSpPr>
              <p:nvPr/>
            </p:nvCxnSpPr>
            <p:spPr bwMode="auto">
              <a:xfrm>
                <a:off x="5954" y="5814"/>
                <a:ext cx="0" cy="720"/>
              </a:xfrm>
              <a:prstGeom prst="straightConnector1">
                <a:avLst/>
              </a:prstGeom>
              <a:noFill/>
              <a:ln w="38100">
                <a:solidFill>
                  <a:srgbClr val="000000"/>
                </a:solidFill>
                <a:round/>
                <a:headEnd/>
                <a:tailEnd/>
              </a:ln>
            </p:spPr>
          </p:cxnSp>
          <p:cxnSp>
            <p:nvCxnSpPr>
              <p:cNvPr id="1033" name="AutoShape 9"/>
              <p:cNvCxnSpPr>
                <a:cxnSpLocks noChangeShapeType="1"/>
              </p:cNvCxnSpPr>
              <p:nvPr/>
            </p:nvCxnSpPr>
            <p:spPr bwMode="auto">
              <a:xfrm>
                <a:off x="7159" y="5814"/>
                <a:ext cx="0" cy="720"/>
              </a:xfrm>
              <a:prstGeom prst="straightConnector1">
                <a:avLst/>
              </a:prstGeom>
              <a:noFill/>
              <a:ln w="38100">
                <a:solidFill>
                  <a:srgbClr val="000000"/>
                </a:solidFill>
                <a:round/>
                <a:headEnd/>
                <a:tailEnd/>
              </a:ln>
            </p:spPr>
          </p:cxnSp>
          <p:cxnSp>
            <p:nvCxnSpPr>
              <p:cNvPr id="1034" name="AutoShape 10"/>
              <p:cNvCxnSpPr>
                <a:cxnSpLocks noChangeShapeType="1"/>
              </p:cNvCxnSpPr>
              <p:nvPr/>
            </p:nvCxnSpPr>
            <p:spPr bwMode="auto">
              <a:xfrm>
                <a:off x="8364" y="5814"/>
                <a:ext cx="0" cy="720"/>
              </a:xfrm>
              <a:prstGeom prst="straightConnector1">
                <a:avLst/>
              </a:prstGeom>
              <a:noFill/>
              <a:ln w="38100">
                <a:solidFill>
                  <a:srgbClr val="000000"/>
                </a:solidFill>
                <a:round/>
                <a:headEnd/>
                <a:tailEnd/>
              </a:ln>
            </p:spPr>
          </p:cxnSp>
        </p:grpSp>
        <p:sp>
          <p:nvSpPr>
            <p:cNvPr id="1035" name="Text Box 11"/>
            <p:cNvSpPr txBox="1">
              <a:spLocks noChangeArrowheads="1"/>
            </p:cNvSpPr>
            <p:nvPr/>
          </p:nvSpPr>
          <p:spPr bwMode="auto">
            <a:xfrm>
              <a:off x="652" y="5943"/>
              <a:ext cx="2410" cy="360"/>
            </a:xfrm>
            <a:prstGeom prst="rect">
              <a:avLst/>
            </a:prstGeom>
            <a:noFill/>
            <a:ln w="9525">
              <a:noFill/>
              <a:miter lim="800000"/>
              <a:headEnd/>
              <a:tailEnd/>
            </a:ln>
          </p:spPr>
          <p:txBody>
            <a:bodyPr vert="horz" wrap="square" lIns="74295" tIns="8890" rIns="74295" bIns="889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smtClean="0">
                  <a:ln>
                    <a:noFill/>
                  </a:ln>
                  <a:solidFill>
                    <a:schemeClr val="tx1"/>
                  </a:solidFill>
                  <a:effectLst/>
                  <a:latin typeface="Century" pitchFamily="18" charset="0"/>
                  <a:ea typeface="ＭＳ 明朝" pitchFamily="17" charset="-128"/>
                  <a:cs typeface="ＭＳ Ｐゴシック" pitchFamily="50" charset="-128"/>
                </a:rPr>
                <a:t>とても当てはまる</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1036" name="Text Box 12"/>
            <p:cNvSpPr txBox="1">
              <a:spLocks noChangeArrowheads="1"/>
            </p:cNvSpPr>
            <p:nvPr/>
          </p:nvSpPr>
          <p:spPr bwMode="auto">
            <a:xfrm>
              <a:off x="9087" y="5943"/>
              <a:ext cx="2651" cy="540"/>
            </a:xfrm>
            <a:prstGeom prst="rect">
              <a:avLst/>
            </a:prstGeom>
            <a:noFill/>
            <a:ln w="9525">
              <a:noFill/>
              <a:miter lim="800000"/>
              <a:headEnd/>
              <a:tailEnd/>
            </a:ln>
          </p:spPr>
          <p:txBody>
            <a:bodyPr vert="horz" wrap="square" lIns="74295" tIns="8890" rIns="74295" bIns="889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smtClean="0">
                  <a:ln>
                    <a:noFill/>
                  </a:ln>
                  <a:solidFill>
                    <a:schemeClr val="tx1"/>
                  </a:solidFill>
                  <a:effectLst/>
                  <a:latin typeface="Century" pitchFamily="18" charset="0"/>
                  <a:ea typeface="ＭＳ 明朝" pitchFamily="17" charset="-128"/>
                  <a:cs typeface="ＭＳ Ｐゴシック" pitchFamily="50" charset="-128"/>
                </a:rPr>
                <a:t>全く当てはまらない</a:t>
              </a:r>
              <a:endParaRPr kumimoji="1" lang="ja-JP" sz="18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1037" name="Text Box 13"/>
            <p:cNvSpPr txBox="1">
              <a:spLocks noChangeArrowheads="1"/>
            </p:cNvSpPr>
            <p:nvPr/>
          </p:nvSpPr>
          <p:spPr bwMode="auto">
            <a:xfrm>
              <a:off x="2580" y="5484"/>
              <a:ext cx="1020" cy="459"/>
            </a:xfrm>
            <a:prstGeom prst="rect">
              <a:avLst/>
            </a:prstGeom>
            <a:noFill/>
            <a:ln w="9525">
              <a:noFill/>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smtClean="0">
                  <a:ln>
                    <a:noFill/>
                  </a:ln>
                  <a:solidFill>
                    <a:schemeClr val="tx1"/>
                  </a:solidFill>
                  <a:effectLst/>
                  <a:latin typeface="Century" pitchFamily="18" charset="0"/>
                  <a:ea typeface="ＭＳ 明朝" pitchFamily="17" charset="-128"/>
                  <a:cs typeface="ＭＳ Ｐゴシック" pitchFamily="50" charset="-128"/>
                </a:rPr>
                <a:t>６</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1038" name="Text Box 14"/>
            <p:cNvSpPr txBox="1">
              <a:spLocks noChangeArrowheads="1"/>
            </p:cNvSpPr>
            <p:nvPr/>
          </p:nvSpPr>
          <p:spPr bwMode="auto">
            <a:xfrm>
              <a:off x="3947" y="5475"/>
              <a:ext cx="723" cy="330"/>
            </a:xfrm>
            <a:prstGeom prst="rect">
              <a:avLst/>
            </a:prstGeom>
            <a:noFill/>
            <a:ln w="9525">
              <a:noFill/>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smtClean="0">
                  <a:ln>
                    <a:noFill/>
                  </a:ln>
                  <a:solidFill>
                    <a:schemeClr val="tx1"/>
                  </a:solidFill>
                  <a:effectLst/>
                  <a:latin typeface="Century" pitchFamily="18" charset="0"/>
                  <a:ea typeface="ＭＳ 明朝" pitchFamily="17" charset="-128"/>
                  <a:cs typeface="ＭＳ Ｐゴシック" pitchFamily="50" charset="-128"/>
                </a:rPr>
                <a:t>５</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1039" name="Text Box 15"/>
            <p:cNvSpPr txBox="1">
              <a:spLocks noChangeArrowheads="1"/>
            </p:cNvSpPr>
            <p:nvPr/>
          </p:nvSpPr>
          <p:spPr bwMode="auto">
            <a:xfrm>
              <a:off x="5113" y="5475"/>
              <a:ext cx="723" cy="339"/>
            </a:xfrm>
            <a:prstGeom prst="rect">
              <a:avLst/>
            </a:prstGeom>
            <a:noFill/>
            <a:ln w="9525">
              <a:noFill/>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smtClean="0">
                  <a:ln>
                    <a:noFill/>
                  </a:ln>
                  <a:solidFill>
                    <a:schemeClr val="tx1"/>
                  </a:solidFill>
                  <a:effectLst/>
                  <a:latin typeface="Century" pitchFamily="18" charset="0"/>
                  <a:ea typeface="ＭＳ 明朝" pitchFamily="17" charset="-128"/>
                  <a:cs typeface="ＭＳ Ｐゴシック" pitchFamily="50" charset="-128"/>
                </a:rPr>
                <a:t>４</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1040" name="Text Box 16"/>
            <p:cNvSpPr txBox="1">
              <a:spLocks noChangeArrowheads="1"/>
            </p:cNvSpPr>
            <p:nvPr/>
          </p:nvSpPr>
          <p:spPr bwMode="auto">
            <a:xfrm>
              <a:off x="6315" y="5460"/>
              <a:ext cx="723" cy="339"/>
            </a:xfrm>
            <a:prstGeom prst="rect">
              <a:avLst/>
            </a:prstGeom>
            <a:noFill/>
            <a:ln w="9525">
              <a:noFill/>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smtClean="0">
                  <a:ln>
                    <a:noFill/>
                  </a:ln>
                  <a:solidFill>
                    <a:schemeClr val="tx1"/>
                  </a:solidFill>
                  <a:effectLst/>
                  <a:latin typeface="Century" pitchFamily="18" charset="0"/>
                  <a:ea typeface="ＭＳ 明朝" pitchFamily="17" charset="-128"/>
                  <a:cs typeface="ＭＳ Ｐゴシック" pitchFamily="50" charset="-128"/>
                </a:rPr>
                <a:t>３</a:t>
              </a:r>
              <a:endParaRPr kumimoji="1" lang="ja-JP" sz="18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1041" name="Text Box 17"/>
            <p:cNvSpPr txBox="1">
              <a:spLocks noChangeArrowheads="1"/>
            </p:cNvSpPr>
            <p:nvPr/>
          </p:nvSpPr>
          <p:spPr bwMode="auto">
            <a:xfrm>
              <a:off x="7530" y="5430"/>
              <a:ext cx="723" cy="375"/>
            </a:xfrm>
            <a:prstGeom prst="rect">
              <a:avLst/>
            </a:prstGeom>
            <a:noFill/>
            <a:ln w="9525">
              <a:noFill/>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smtClean="0">
                  <a:ln>
                    <a:noFill/>
                  </a:ln>
                  <a:solidFill>
                    <a:schemeClr val="tx1"/>
                  </a:solidFill>
                  <a:effectLst/>
                  <a:latin typeface="Century" pitchFamily="18" charset="0"/>
                  <a:ea typeface="ＭＳ 明朝" pitchFamily="17" charset="-128"/>
                  <a:cs typeface="ＭＳ Ｐゴシック" pitchFamily="50" charset="-128"/>
                </a:rPr>
                <a:t>２</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1042" name="Text Box 18"/>
            <p:cNvSpPr txBox="1">
              <a:spLocks noChangeArrowheads="1"/>
            </p:cNvSpPr>
            <p:nvPr/>
          </p:nvSpPr>
          <p:spPr bwMode="auto">
            <a:xfrm>
              <a:off x="8745" y="5466"/>
              <a:ext cx="723" cy="339"/>
            </a:xfrm>
            <a:prstGeom prst="rect">
              <a:avLst/>
            </a:prstGeom>
            <a:noFill/>
            <a:ln w="9525">
              <a:noFill/>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smtClean="0">
                  <a:ln>
                    <a:noFill/>
                  </a:ln>
                  <a:solidFill>
                    <a:schemeClr val="tx1"/>
                  </a:solidFill>
                  <a:effectLst/>
                  <a:latin typeface="Century" pitchFamily="18" charset="0"/>
                  <a:ea typeface="ＭＳ 明朝" pitchFamily="17" charset="-128"/>
                  <a:cs typeface="ＭＳ Ｐゴシック" pitchFamily="50" charset="-128"/>
                </a:rPr>
                <a:t>１</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gr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本調査（仮説①</a:t>
            </a:r>
            <a:r>
              <a:rPr lang="en-US" altLang="ja-JP" dirty="0" smtClean="0"/>
              <a:t>-</a:t>
            </a:r>
            <a:r>
              <a:rPr lang="ja-JP" altLang="en-US" dirty="0" smtClean="0"/>
              <a:t>②）の内容</a:t>
            </a:r>
            <a:endParaRPr kumimoji="1" lang="ja-JP" altLang="en-US" dirty="0"/>
          </a:p>
        </p:txBody>
      </p:sp>
      <p:sp>
        <p:nvSpPr>
          <p:cNvPr id="3" name="コンテンツ プレースホルダ 2"/>
          <p:cNvSpPr>
            <a:spLocks noGrp="1"/>
          </p:cNvSpPr>
          <p:nvPr>
            <p:ph idx="1"/>
          </p:nvPr>
        </p:nvSpPr>
        <p:spPr>
          <a:xfrm>
            <a:off x="251520" y="1600200"/>
            <a:ext cx="8712968" cy="4525963"/>
          </a:xfrm>
        </p:spPr>
        <p:txBody>
          <a:bodyPr>
            <a:normAutofit/>
          </a:bodyPr>
          <a:lstStyle/>
          <a:p>
            <a:pPr>
              <a:buNone/>
            </a:pPr>
            <a:r>
              <a:rPr kumimoji="1" lang="ja-JP" altLang="en-US" sz="1400" dirty="0" smtClean="0"/>
              <a:t>調査目的</a:t>
            </a:r>
            <a:r>
              <a:rPr kumimoji="1" lang="en-US" altLang="ja-JP" sz="1400" dirty="0" smtClean="0"/>
              <a:t>	</a:t>
            </a:r>
            <a:r>
              <a:rPr kumimoji="1" lang="ja-JP" altLang="en-US" sz="1400" dirty="0" smtClean="0"/>
              <a:t>　　　　芸能人が製品開発したときの消費者の効果を測定</a:t>
            </a:r>
            <a:endParaRPr kumimoji="1" lang="en-US" altLang="ja-JP" sz="1400" dirty="0" smtClean="0"/>
          </a:p>
          <a:p>
            <a:pPr>
              <a:buNone/>
            </a:pPr>
            <a:r>
              <a:rPr lang="ja-JP" altLang="en-US" sz="1400" dirty="0" smtClean="0"/>
              <a:t>調査対象　　　　 　</a:t>
            </a:r>
            <a:r>
              <a:rPr lang="ja-JP" altLang="en-US" sz="1400" dirty="0" smtClean="0"/>
              <a:t>拓殖大学生を中心とした男女</a:t>
            </a:r>
            <a:endParaRPr lang="en-US" altLang="ja-JP" sz="1400" dirty="0" smtClean="0"/>
          </a:p>
          <a:p>
            <a:pPr>
              <a:buNone/>
            </a:pPr>
            <a:r>
              <a:rPr lang="ja-JP" altLang="en-US" sz="1400" dirty="0" smtClean="0"/>
              <a:t>調査方法</a:t>
            </a:r>
            <a:r>
              <a:rPr lang="en-US" altLang="ja-JP" sz="1400" dirty="0" smtClean="0"/>
              <a:t>	</a:t>
            </a:r>
            <a:r>
              <a:rPr lang="ja-JP" altLang="en-US" sz="1400" dirty="0" smtClean="0"/>
              <a:t>　　　　写真を用いた質問紙調査</a:t>
            </a:r>
            <a:endParaRPr lang="en-US" altLang="ja-JP" sz="1400" dirty="0" smtClean="0"/>
          </a:p>
          <a:p>
            <a:pPr>
              <a:buNone/>
            </a:pPr>
            <a:r>
              <a:rPr kumimoji="1" lang="ja-JP" altLang="en-US" sz="1400" dirty="0" smtClean="0"/>
              <a:t>調査期間</a:t>
            </a:r>
            <a:r>
              <a:rPr lang="en-US" altLang="ja-JP" sz="1400" dirty="0" smtClean="0"/>
              <a:t>	</a:t>
            </a:r>
            <a:r>
              <a:rPr lang="ja-JP" altLang="en-US" sz="1400" dirty="0" smtClean="0"/>
              <a:t>　　　　</a:t>
            </a:r>
            <a:r>
              <a:rPr kumimoji="1" lang="en-US" altLang="ja-JP" sz="1400" dirty="0" smtClean="0"/>
              <a:t>2013</a:t>
            </a:r>
            <a:r>
              <a:rPr kumimoji="1" lang="ja-JP" altLang="en-US" sz="1400" dirty="0" smtClean="0"/>
              <a:t>年</a:t>
            </a:r>
            <a:r>
              <a:rPr kumimoji="1" lang="en-US" altLang="ja-JP" sz="1400" dirty="0" smtClean="0"/>
              <a:t>12</a:t>
            </a:r>
            <a:r>
              <a:rPr kumimoji="1" lang="ja-JP" altLang="en-US" sz="1400" dirty="0" smtClean="0"/>
              <a:t>月中旬</a:t>
            </a:r>
            <a:endParaRPr kumimoji="1" lang="en-US" altLang="ja-JP" sz="1400" dirty="0" smtClean="0"/>
          </a:p>
          <a:p>
            <a:pPr>
              <a:buNone/>
            </a:pPr>
            <a:r>
              <a:rPr lang="ja-JP" altLang="en-US" sz="1400" dirty="0" smtClean="0"/>
              <a:t>サンプルサイズ　　回答数</a:t>
            </a:r>
            <a:endParaRPr lang="en-US" altLang="ja-JP" sz="1400" dirty="0" smtClean="0"/>
          </a:p>
          <a:p>
            <a:pPr>
              <a:buNone/>
            </a:pPr>
            <a:r>
              <a:rPr kumimoji="1" lang="en-US" altLang="ja-JP" sz="1400" dirty="0" smtClean="0"/>
              <a:t>		</a:t>
            </a:r>
            <a:r>
              <a:rPr lang="ja-JP" altLang="en-US" sz="1400" dirty="0" smtClean="0"/>
              <a:t>　　　　</a:t>
            </a:r>
            <a:r>
              <a:rPr kumimoji="1" lang="ja-JP" altLang="en-US" sz="1400" dirty="0" smtClean="0"/>
              <a:t>内有効回答数</a:t>
            </a:r>
            <a:endParaRPr kumimoji="1" lang="en-US" altLang="ja-JP" sz="1400" dirty="0" smtClean="0"/>
          </a:p>
          <a:p>
            <a:pPr>
              <a:buNone/>
            </a:pPr>
            <a:r>
              <a:rPr kumimoji="1" lang="ja-JP" altLang="en-US" sz="1400" dirty="0" smtClean="0"/>
              <a:t>分析方法</a:t>
            </a:r>
            <a:r>
              <a:rPr kumimoji="1" lang="en-US" altLang="ja-JP" sz="1400" dirty="0" smtClean="0"/>
              <a:t>	</a:t>
            </a:r>
            <a:r>
              <a:rPr kumimoji="1" lang="ja-JP" altLang="en-US" sz="1400" dirty="0" smtClean="0"/>
              <a:t>　　</a:t>
            </a:r>
            <a:r>
              <a:rPr lang="en-US" altLang="ja-JP" sz="1400" dirty="0" smtClean="0"/>
              <a:t> </a:t>
            </a:r>
            <a:r>
              <a:rPr lang="ja-JP" altLang="en-US" sz="1400" dirty="0" smtClean="0"/>
              <a:t> </a:t>
            </a:r>
            <a:r>
              <a:rPr kumimoji="1" lang="ja-JP" altLang="en-US" sz="1400" dirty="0" smtClean="0"/>
              <a:t>　 </a:t>
            </a:r>
            <a:r>
              <a:rPr kumimoji="1" lang="ja-JP" altLang="en-US" sz="1400" dirty="0" err="1" smtClean="0"/>
              <a:t>ｔ</a:t>
            </a:r>
            <a:r>
              <a:rPr kumimoji="1" lang="ja-JP" altLang="en-US" sz="1400" dirty="0" smtClean="0"/>
              <a:t>検定</a:t>
            </a:r>
            <a:endParaRPr kumimoji="1" lang="en-US" altLang="ja-JP" sz="1400" dirty="0" smtClean="0"/>
          </a:p>
          <a:p>
            <a:pPr>
              <a:buNone/>
            </a:pPr>
            <a:r>
              <a:rPr lang="en-US" altLang="ja-JP" sz="1400" dirty="0" smtClean="0"/>
              <a:t>		</a:t>
            </a:r>
            <a:r>
              <a:rPr lang="ja-JP" altLang="en-US" sz="1400" dirty="0" smtClean="0"/>
              <a:t>　　　　</a:t>
            </a:r>
            <a:r>
              <a:rPr kumimoji="1" lang="en-US" altLang="ja-JP" sz="1400" dirty="0" smtClean="0"/>
              <a:t>【</a:t>
            </a:r>
            <a:r>
              <a:rPr kumimoji="1" lang="ja-JP" altLang="en-US" sz="1400" dirty="0" smtClean="0"/>
              <a:t>独立変数</a:t>
            </a:r>
            <a:r>
              <a:rPr kumimoji="1" lang="en-US" altLang="ja-JP" sz="1400" dirty="0" smtClean="0"/>
              <a:t>】</a:t>
            </a:r>
            <a:r>
              <a:rPr kumimoji="1" lang="ja-JP" altLang="en-US" sz="1400" dirty="0" smtClean="0"/>
              <a:t>　芸能人が製品開発に参加したとき消費者に与える効果</a:t>
            </a:r>
            <a:endParaRPr kumimoji="1" lang="en-US" altLang="ja-JP" sz="1400" dirty="0" smtClean="0"/>
          </a:p>
          <a:p>
            <a:pPr>
              <a:buNone/>
            </a:pPr>
            <a:r>
              <a:rPr lang="en-US" altLang="ja-JP" sz="1400" dirty="0" smtClean="0"/>
              <a:t>		</a:t>
            </a:r>
            <a:r>
              <a:rPr lang="ja-JP" altLang="en-US" sz="1400" dirty="0" smtClean="0"/>
              <a:t>　　　　</a:t>
            </a:r>
            <a:r>
              <a:rPr lang="en-US" altLang="ja-JP" sz="1400" dirty="0" smtClean="0"/>
              <a:t>【</a:t>
            </a:r>
            <a:r>
              <a:rPr lang="ja-JP" altLang="en-US" sz="1400" dirty="0" smtClean="0"/>
              <a:t>従属変数</a:t>
            </a:r>
            <a:r>
              <a:rPr lang="en-US" altLang="ja-JP" sz="1400" dirty="0" smtClean="0"/>
              <a:t>】</a:t>
            </a:r>
            <a:r>
              <a:rPr lang="ja-JP" altLang="en-US" sz="1400" dirty="0" smtClean="0"/>
              <a:t>　</a:t>
            </a:r>
            <a:r>
              <a:rPr lang="ja-JP" altLang="en-US" sz="1400" dirty="0" smtClean="0">
                <a:solidFill>
                  <a:prstClr val="black"/>
                </a:solidFill>
              </a:rPr>
              <a:t>芸能人が持つ何かしらの特徴が製品につく</a:t>
            </a:r>
            <a:endParaRPr lang="en-US" altLang="ja-JP" sz="1400" dirty="0" smtClean="0"/>
          </a:p>
          <a:p>
            <a:pPr lvl="0">
              <a:buNone/>
            </a:pPr>
            <a:r>
              <a:rPr kumimoji="1" lang="ja-JP" altLang="en-US" sz="1400" dirty="0" smtClean="0"/>
              <a:t>質問文　　</a:t>
            </a:r>
            <a:r>
              <a:rPr lang="ja-JP" altLang="en-US" sz="1400" dirty="0" smtClean="0"/>
              <a:t>　　　　　</a:t>
            </a:r>
            <a:r>
              <a:rPr lang="ja-JP" altLang="ja-JP" sz="1400" dirty="0" smtClean="0"/>
              <a:t>この商品には「何か特徴的な味がしそうだ」と感じましたか？ </a:t>
            </a:r>
            <a:endParaRPr kumimoji="1" lang="ja-JP" altLang="en-US" sz="1400" dirty="0"/>
          </a:p>
        </p:txBody>
      </p:sp>
      <p:sp>
        <p:nvSpPr>
          <p:cNvPr id="4" name="スライド番号プレースホルダ 3"/>
          <p:cNvSpPr>
            <a:spLocks noGrp="1"/>
          </p:cNvSpPr>
          <p:nvPr>
            <p:ph type="sldNum" sz="quarter" idx="12"/>
          </p:nvPr>
        </p:nvSpPr>
        <p:spPr>
          <a:xfrm>
            <a:off x="7010400" y="6492875"/>
            <a:ext cx="2133600" cy="365125"/>
          </a:xfrm>
        </p:spPr>
        <p:txBody>
          <a:bodyPr/>
          <a:lstStyle/>
          <a:p>
            <a:fld id="{2D6E0203-098D-4630-A30A-39CC9ACA3C64}" type="slidenum">
              <a:rPr kumimoji="1" lang="ja-JP" altLang="en-US" sz="2400" b="1" smtClean="0">
                <a:solidFill>
                  <a:schemeClr val="tx1"/>
                </a:solidFill>
              </a:rPr>
              <a:pPr/>
              <a:t>43</a:t>
            </a:fld>
            <a:endParaRPr kumimoji="1" lang="ja-JP" altLang="en-US" sz="2400" b="1" dirty="0">
              <a:solidFill>
                <a:schemeClr val="tx1"/>
              </a:solidFill>
            </a:endParaRPr>
          </a:p>
        </p:txBody>
      </p:sp>
      <p:cxnSp>
        <p:nvCxnSpPr>
          <p:cNvPr id="5" name="直線コネクタ 4"/>
          <p:cNvCxnSpPr/>
          <p:nvPr/>
        </p:nvCxnSpPr>
        <p:spPr>
          <a:xfrm>
            <a:off x="0" y="1268760"/>
            <a:ext cx="9144000" cy="0"/>
          </a:xfrm>
          <a:prstGeom prst="line">
            <a:avLst/>
          </a:prstGeom>
          <a:ln w="76200">
            <a:solidFill>
              <a:schemeClr val="accent1">
                <a:lumMod val="60000"/>
                <a:lumOff val="40000"/>
              </a:schemeClr>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
        <p:nvSpPr>
          <p:cNvPr id="6" name="正方形/長方形 5"/>
          <p:cNvSpPr/>
          <p:nvPr/>
        </p:nvSpPr>
        <p:spPr>
          <a:xfrm>
            <a:off x="0" y="0"/>
            <a:ext cx="2483768" cy="548680"/>
          </a:xfrm>
          <a:prstGeom prst="rect">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a:solidFill>
                  <a:schemeClr val="bg1"/>
                </a:solidFill>
              </a:rPr>
              <a:t>仮説</a:t>
            </a:r>
            <a:r>
              <a:rPr lang="ja-JP" altLang="en-US" sz="3200" dirty="0" smtClean="0">
                <a:solidFill>
                  <a:schemeClr val="bg1"/>
                </a:solidFill>
              </a:rPr>
              <a:t>の検証</a:t>
            </a:r>
            <a:endParaRPr kumimoji="1" lang="ja-JP" altLang="en-US" sz="3200" dirty="0">
              <a:solidFill>
                <a:schemeClr val="bg1"/>
              </a:solidFill>
            </a:endParaRPr>
          </a:p>
        </p:txBody>
      </p:sp>
      <p:grpSp>
        <p:nvGrpSpPr>
          <p:cNvPr id="7" name="Group 2"/>
          <p:cNvGrpSpPr>
            <a:grpSpLocks/>
          </p:cNvGrpSpPr>
          <p:nvPr/>
        </p:nvGrpSpPr>
        <p:grpSpPr bwMode="auto">
          <a:xfrm>
            <a:off x="182415" y="4756550"/>
            <a:ext cx="8820472" cy="701675"/>
            <a:chOff x="652" y="5430"/>
            <a:chExt cx="11086" cy="1104"/>
          </a:xfrm>
        </p:grpSpPr>
        <p:grpSp>
          <p:nvGrpSpPr>
            <p:cNvPr id="8" name="Group 3"/>
            <p:cNvGrpSpPr>
              <a:grpSpLocks/>
            </p:cNvGrpSpPr>
            <p:nvPr/>
          </p:nvGrpSpPr>
          <p:grpSpPr bwMode="auto">
            <a:xfrm>
              <a:off x="3062" y="5814"/>
              <a:ext cx="6025" cy="720"/>
              <a:chOff x="2339" y="5814"/>
              <a:chExt cx="6025" cy="720"/>
            </a:xfrm>
          </p:grpSpPr>
          <p:cxnSp>
            <p:nvCxnSpPr>
              <p:cNvPr id="1028" name="AutoShape 4"/>
              <p:cNvCxnSpPr>
                <a:cxnSpLocks noChangeShapeType="1"/>
              </p:cNvCxnSpPr>
              <p:nvPr/>
            </p:nvCxnSpPr>
            <p:spPr bwMode="auto">
              <a:xfrm>
                <a:off x="2339" y="6174"/>
                <a:ext cx="6025" cy="1"/>
              </a:xfrm>
              <a:prstGeom prst="straightConnector1">
                <a:avLst/>
              </a:prstGeom>
              <a:noFill/>
              <a:ln w="38100">
                <a:solidFill>
                  <a:srgbClr val="000000"/>
                </a:solidFill>
                <a:round/>
                <a:headEnd/>
                <a:tailEnd/>
              </a:ln>
            </p:spPr>
          </p:cxnSp>
          <p:cxnSp>
            <p:nvCxnSpPr>
              <p:cNvPr id="1029" name="AutoShape 5"/>
              <p:cNvCxnSpPr>
                <a:cxnSpLocks noChangeShapeType="1"/>
              </p:cNvCxnSpPr>
              <p:nvPr/>
            </p:nvCxnSpPr>
            <p:spPr bwMode="auto">
              <a:xfrm>
                <a:off x="2339" y="5814"/>
                <a:ext cx="0" cy="720"/>
              </a:xfrm>
              <a:prstGeom prst="straightConnector1">
                <a:avLst/>
              </a:prstGeom>
              <a:noFill/>
              <a:ln w="38100">
                <a:solidFill>
                  <a:srgbClr val="000000"/>
                </a:solidFill>
                <a:round/>
                <a:headEnd/>
                <a:tailEnd/>
              </a:ln>
            </p:spPr>
          </p:cxnSp>
          <p:cxnSp>
            <p:nvCxnSpPr>
              <p:cNvPr id="1030" name="AutoShape 6"/>
              <p:cNvCxnSpPr>
                <a:cxnSpLocks noChangeShapeType="1"/>
              </p:cNvCxnSpPr>
              <p:nvPr/>
            </p:nvCxnSpPr>
            <p:spPr bwMode="auto">
              <a:xfrm>
                <a:off x="3539" y="5814"/>
                <a:ext cx="0" cy="720"/>
              </a:xfrm>
              <a:prstGeom prst="straightConnector1">
                <a:avLst/>
              </a:prstGeom>
              <a:noFill/>
              <a:ln w="38100">
                <a:solidFill>
                  <a:srgbClr val="000000"/>
                </a:solidFill>
                <a:round/>
                <a:headEnd/>
                <a:tailEnd/>
              </a:ln>
            </p:spPr>
          </p:cxnSp>
          <p:cxnSp>
            <p:nvCxnSpPr>
              <p:cNvPr id="1031" name="AutoShape 7"/>
              <p:cNvCxnSpPr>
                <a:cxnSpLocks noChangeShapeType="1"/>
              </p:cNvCxnSpPr>
              <p:nvPr/>
            </p:nvCxnSpPr>
            <p:spPr bwMode="auto">
              <a:xfrm>
                <a:off x="4749" y="5814"/>
                <a:ext cx="0" cy="720"/>
              </a:xfrm>
              <a:prstGeom prst="straightConnector1">
                <a:avLst/>
              </a:prstGeom>
              <a:noFill/>
              <a:ln w="38100">
                <a:solidFill>
                  <a:srgbClr val="000000"/>
                </a:solidFill>
                <a:round/>
                <a:headEnd/>
                <a:tailEnd/>
              </a:ln>
            </p:spPr>
          </p:cxnSp>
          <p:cxnSp>
            <p:nvCxnSpPr>
              <p:cNvPr id="1032" name="AutoShape 8"/>
              <p:cNvCxnSpPr>
                <a:cxnSpLocks noChangeShapeType="1"/>
              </p:cNvCxnSpPr>
              <p:nvPr/>
            </p:nvCxnSpPr>
            <p:spPr bwMode="auto">
              <a:xfrm>
                <a:off x="5954" y="5814"/>
                <a:ext cx="0" cy="720"/>
              </a:xfrm>
              <a:prstGeom prst="straightConnector1">
                <a:avLst/>
              </a:prstGeom>
              <a:noFill/>
              <a:ln w="38100">
                <a:solidFill>
                  <a:srgbClr val="000000"/>
                </a:solidFill>
                <a:round/>
                <a:headEnd/>
                <a:tailEnd/>
              </a:ln>
            </p:spPr>
          </p:cxnSp>
          <p:cxnSp>
            <p:nvCxnSpPr>
              <p:cNvPr id="1033" name="AutoShape 9"/>
              <p:cNvCxnSpPr>
                <a:cxnSpLocks noChangeShapeType="1"/>
              </p:cNvCxnSpPr>
              <p:nvPr/>
            </p:nvCxnSpPr>
            <p:spPr bwMode="auto">
              <a:xfrm>
                <a:off x="7159" y="5814"/>
                <a:ext cx="0" cy="720"/>
              </a:xfrm>
              <a:prstGeom prst="straightConnector1">
                <a:avLst/>
              </a:prstGeom>
              <a:noFill/>
              <a:ln w="38100">
                <a:solidFill>
                  <a:srgbClr val="000000"/>
                </a:solidFill>
                <a:round/>
                <a:headEnd/>
                <a:tailEnd/>
              </a:ln>
            </p:spPr>
          </p:cxnSp>
          <p:cxnSp>
            <p:nvCxnSpPr>
              <p:cNvPr id="1034" name="AutoShape 10"/>
              <p:cNvCxnSpPr>
                <a:cxnSpLocks noChangeShapeType="1"/>
              </p:cNvCxnSpPr>
              <p:nvPr/>
            </p:nvCxnSpPr>
            <p:spPr bwMode="auto">
              <a:xfrm>
                <a:off x="8364" y="5814"/>
                <a:ext cx="0" cy="720"/>
              </a:xfrm>
              <a:prstGeom prst="straightConnector1">
                <a:avLst/>
              </a:prstGeom>
              <a:noFill/>
              <a:ln w="38100">
                <a:solidFill>
                  <a:srgbClr val="000000"/>
                </a:solidFill>
                <a:round/>
                <a:headEnd/>
                <a:tailEnd/>
              </a:ln>
            </p:spPr>
          </p:cxnSp>
        </p:grpSp>
        <p:sp>
          <p:nvSpPr>
            <p:cNvPr id="1035" name="Text Box 11"/>
            <p:cNvSpPr txBox="1">
              <a:spLocks noChangeArrowheads="1"/>
            </p:cNvSpPr>
            <p:nvPr/>
          </p:nvSpPr>
          <p:spPr bwMode="auto">
            <a:xfrm>
              <a:off x="652" y="5943"/>
              <a:ext cx="2410" cy="360"/>
            </a:xfrm>
            <a:prstGeom prst="rect">
              <a:avLst/>
            </a:prstGeom>
            <a:noFill/>
            <a:ln w="9525">
              <a:noFill/>
              <a:miter lim="800000"/>
              <a:headEnd/>
              <a:tailEnd/>
            </a:ln>
          </p:spPr>
          <p:txBody>
            <a:bodyPr vert="horz" wrap="square" lIns="74295" tIns="8890" rIns="74295" bIns="889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smtClean="0">
                  <a:ln>
                    <a:noFill/>
                  </a:ln>
                  <a:solidFill>
                    <a:schemeClr val="tx1"/>
                  </a:solidFill>
                  <a:effectLst/>
                  <a:latin typeface="Century" pitchFamily="18" charset="0"/>
                  <a:ea typeface="ＭＳ 明朝" pitchFamily="17" charset="-128"/>
                  <a:cs typeface="ＭＳ Ｐゴシック" pitchFamily="50" charset="-128"/>
                </a:rPr>
                <a:t>とても当てはまる</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1036" name="Text Box 12"/>
            <p:cNvSpPr txBox="1">
              <a:spLocks noChangeArrowheads="1"/>
            </p:cNvSpPr>
            <p:nvPr/>
          </p:nvSpPr>
          <p:spPr bwMode="auto">
            <a:xfrm>
              <a:off x="9087" y="5943"/>
              <a:ext cx="2651" cy="540"/>
            </a:xfrm>
            <a:prstGeom prst="rect">
              <a:avLst/>
            </a:prstGeom>
            <a:noFill/>
            <a:ln w="9525">
              <a:noFill/>
              <a:miter lim="800000"/>
              <a:headEnd/>
              <a:tailEnd/>
            </a:ln>
          </p:spPr>
          <p:txBody>
            <a:bodyPr vert="horz" wrap="square" lIns="74295" tIns="8890" rIns="74295" bIns="889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smtClean="0">
                  <a:ln>
                    <a:noFill/>
                  </a:ln>
                  <a:solidFill>
                    <a:schemeClr val="tx1"/>
                  </a:solidFill>
                  <a:effectLst/>
                  <a:latin typeface="Century" pitchFamily="18" charset="0"/>
                  <a:ea typeface="ＭＳ 明朝" pitchFamily="17" charset="-128"/>
                  <a:cs typeface="ＭＳ Ｐゴシック" pitchFamily="50" charset="-128"/>
                </a:rPr>
                <a:t>全く当てはまらない</a:t>
              </a:r>
              <a:endParaRPr kumimoji="1" lang="ja-JP" sz="18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1037" name="Text Box 13"/>
            <p:cNvSpPr txBox="1">
              <a:spLocks noChangeArrowheads="1"/>
            </p:cNvSpPr>
            <p:nvPr/>
          </p:nvSpPr>
          <p:spPr bwMode="auto">
            <a:xfrm>
              <a:off x="2580" y="5484"/>
              <a:ext cx="1020" cy="459"/>
            </a:xfrm>
            <a:prstGeom prst="rect">
              <a:avLst/>
            </a:prstGeom>
            <a:noFill/>
            <a:ln w="9525">
              <a:noFill/>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smtClean="0">
                  <a:ln>
                    <a:noFill/>
                  </a:ln>
                  <a:solidFill>
                    <a:schemeClr val="tx1"/>
                  </a:solidFill>
                  <a:effectLst/>
                  <a:latin typeface="Century" pitchFamily="18" charset="0"/>
                  <a:ea typeface="ＭＳ 明朝" pitchFamily="17" charset="-128"/>
                  <a:cs typeface="ＭＳ Ｐゴシック" pitchFamily="50" charset="-128"/>
                </a:rPr>
                <a:t>６</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1038" name="Text Box 14"/>
            <p:cNvSpPr txBox="1">
              <a:spLocks noChangeArrowheads="1"/>
            </p:cNvSpPr>
            <p:nvPr/>
          </p:nvSpPr>
          <p:spPr bwMode="auto">
            <a:xfrm>
              <a:off x="3947" y="5475"/>
              <a:ext cx="723" cy="330"/>
            </a:xfrm>
            <a:prstGeom prst="rect">
              <a:avLst/>
            </a:prstGeom>
            <a:noFill/>
            <a:ln w="9525">
              <a:noFill/>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smtClean="0">
                  <a:ln>
                    <a:noFill/>
                  </a:ln>
                  <a:solidFill>
                    <a:schemeClr val="tx1"/>
                  </a:solidFill>
                  <a:effectLst/>
                  <a:latin typeface="Century" pitchFamily="18" charset="0"/>
                  <a:ea typeface="ＭＳ 明朝" pitchFamily="17" charset="-128"/>
                  <a:cs typeface="ＭＳ Ｐゴシック" pitchFamily="50" charset="-128"/>
                </a:rPr>
                <a:t>５</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1039" name="Text Box 15"/>
            <p:cNvSpPr txBox="1">
              <a:spLocks noChangeArrowheads="1"/>
            </p:cNvSpPr>
            <p:nvPr/>
          </p:nvSpPr>
          <p:spPr bwMode="auto">
            <a:xfrm>
              <a:off x="5113" y="5475"/>
              <a:ext cx="723" cy="339"/>
            </a:xfrm>
            <a:prstGeom prst="rect">
              <a:avLst/>
            </a:prstGeom>
            <a:noFill/>
            <a:ln w="9525">
              <a:noFill/>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smtClean="0">
                  <a:ln>
                    <a:noFill/>
                  </a:ln>
                  <a:solidFill>
                    <a:schemeClr val="tx1"/>
                  </a:solidFill>
                  <a:effectLst/>
                  <a:latin typeface="Century" pitchFamily="18" charset="0"/>
                  <a:ea typeface="ＭＳ 明朝" pitchFamily="17" charset="-128"/>
                  <a:cs typeface="ＭＳ Ｐゴシック" pitchFamily="50" charset="-128"/>
                </a:rPr>
                <a:t>４</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1040" name="Text Box 16"/>
            <p:cNvSpPr txBox="1">
              <a:spLocks noChangeArrowheads="1"/>
            </p:cNvSpPr>
            <p:nvPr/>
          </p:nvSpPr>
          <p:spPr bwMode="auto">
            <a:xfrm>
              <a:off x="6315" y="5460"/>
              <a:ext cx="723" cy="339"/>
            </a:xfrm>
            <a:prstGeom prst="rect">
              <a:avLst/>
            </a:prstGeom>
            <a:noFill/>
            <a:ln w="9525">
              <a:noFill/>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smtClean="0">
                  <a:ln>
                    <a:noFill/>
                  </a:ln>
                  <a:solidFill>
                    <a:schemeClr val="tx1"/>
                  </a:solidFill>
                  <a:effectLst/>
                  <a:latin typeface="Century" pitchFamily="18" charset="0"/>
                  <a:ea typeface="ＭＳ 明朝" pitchFamily="17" charset="-128"/>
                  <a:cs typeface="ＭＳ Ｐゴシック" pitchFamily="50" charset="-128"/>
                </a:rPr>
                <a:t>３</a:t>
              </a:r>
              <a:endParaRPr kumimoji="1" lang="ja-JP" sz="18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1041" name="Text Box 17"/>
            <p:cNvSpPr txBox="1">
              <a:spLocks noChangeArrowheads="1"/>
            </p:cNvSpPr>
            <p:nvPr/>
          </p:nvSpPr>
          <p:spPr bwMode="auto">
            <a:xfrm>
              <a:off x="7530" y="5430"/>
              <a:ext cx="723" cy="375"/>
            </a:xfrm>
            <a:prstGeom prst="rect">
              <a:avLst/>
            </a:prstGeom>
            <a:noFill/>
            <a:ln w="9525">
              <a:noFill/>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smtClean="0">
                  <a:ln>
                    <a:noFill/>
                  </a:ln>
                  <a:solidFill>
                    <a:schemeClr val="tx1"/>
                  </a:solidFill>
                  <a:effectLst/>
                  <a:latin typeface="Century" pitchFamily="18" charset="0"/>
                  <a:ea typeface="ＭＳ 明朝" pitchFamily="17" charset="-128"/>
                  <a:cs typeface="ＭＳ Ｐゴシック" pitchFamily="50" charset="-128"/>
                </a:rPr>
                <a:t>２</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1042" name="Text Box 18"/>
            <p:cNvSpPr txBox="1">
              <a:spLocks noChangeArrowheads="1"/>
            </p:cNvSpPr>
            <p:nvPr/>
          </p:nvSpPr>
          <p:spPr bwMode="auto">
            <a:xfrm>
              <a:off x="8745" y="5466"/>
              <a:ext cx="723" cy="339"/>
            </a:xfrm>
            <a:prstGeom prst="rect">
              <a:avLst/>
            </a:prstGeom>
            <a:noFill/>
            <a:ln w="9525">
              <a:noFill/>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smtClean="0">
                  <a:ln>
                    <a:noFill/>
                  </a:ln>
                  <a:solidFill>
                    <a:schemeClr val="tx1"/>
                  </a:solidFill>
                  <a:effectLst/>
                  <a:latin typeface="Century" pitchFamily="18" charset="0"/>
                  <a:ea typeface="ＭＳ 明朝" pitchFamily="17" charset="-128"/>
                  <a:cs typeface="ＭＳ Ｐゴシック" pitchFamily="50" charset="-128"/>
                </a:rPr>
                <a:t>１</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gr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本調査（仮説①</a:t>
            </a:r>
            <a:r>
              <a:rPr lang="en-US" altLang="ja-JP" dirty="0" smtClean="0"/>
              <a:t>-</a:t>
            </a:r>
            <a:r>
              <a:rPr lang="ja-JP" altLang="en-US" dirty="0" smtClean="0"/>
              <a:t>③）の内容</a:t>
            </a:r>
            <a:endParaRPr kumimoji="1" lang="ja-JP" altLang="en-US" dirty="0"/>
          </a:p>
        </p:txBody>
      </p:sp>
      <p:sp>
        <p:nvSpPr>
          <p:cNvPr id="3" name="コンテンツ プレースホルダ 2"/>
          <p:cNvSpPr>
            <a:spLocks noGrp="1"/>
          </p:cNvSpPr>
          <p:nvPr>
            <p:ph idx="1"/>
          </p:nvPr>
        </p:nvSpPr>
        <p:spPr>
          <a:xfrm>
            <a:off x="251520" y="1600200"/>
            <a:ext cx="8779938" cy="4525963"/>
          </a:xfrm>
        </p:spPr>
        <p:txBody>
          <a:bodyPr>
            <a:normAutofit/>
          </a:bodyPr>
          <a:lstStyle/>
          <a:p>
            <a:pPr>
              <a:buNone/>
            </a:pPr>
            <a:r>
              <a:rPr kumimoji="1" lang="ja-JP" altLang="en-US" sz="1400" dirty="0" smtClean="0"/>
              <a:t>調査目的</a:t>
            </a:r>
            <a:r>
              <a:rPr kumimoji="1" lang="en-US" altLang="ja-JP" sz="1400" dirty="0" smtClean="0"/>
              <a:t>	</a:t>
            </a:r>
            <a:r>
              <a:rPr kumimoji="1" lang="ja-JP" altLang="en-US" sz="1400" dirty="0" smtClean="0"/>
              <a:t>　　　　一般人が製品開発したときの消費者の効果を測定</a:t>
            </a:r>
            <a:endParaRPr kumimoji="1" lang="en-US" altLang="ja-JP" sz="1400" dirty="0" smtClean="0"/>
          </a:p>
          <a:p>
            <a:pPr>
              <a:buNone/>
            </a:pPr>
            <a:r>
              <a:rPr lang="ja-JP" altLang="en-US" sz="1400" dirty="0" smtClean="0"/>
              <a:t>調査対象　　　　　　</a:t>
            </a:r>
            <a:r>
              <a:rPr lang="ja-JP" altLang="en-US" sz="1400" dirty="0" smtClean="0"/>
              <a:t>拓殖大学生を中心とした男女</a:t>
            </a:r>
            <a:endParaRPr lang="en-US" altLang="ja-JP" sz="1400" dirty="0" smtClean="0"/>
          </a:p>
          <a:p>
            <a:pPr>
              <a:buNone/>
            </a:pPr>
            <a:r>
              <a:rPr lang="ja-JP" altLang="en-US" sz="1400" dirty="0" smtClean="0"/>
              <a:t>調査方法</a:t>
            </a:r>
            <a:r>
              <a:rPr lang="en-US" altLang="ja-JP" sz="1400" dirty="0" smtClean="0"/>
              <a:t>	</a:t>
            </a:r>
            <a:r>
              <a:rPr lang="ja-JP" altLang="en-US" sz="1400" dirty="0" smtClean="0"/>
              <a:t>　　　　写真を用いた質問紙調査</a:t>
            </a:r>
            <a:endParaRPr lang="en-US" altLang="ja-JP" sz="1400" dirty="0" smtClean="0"/>
          </a:p>
          <a:p>
            <a:pPr>
              <a:buNone/>
            </a:pPr>
            <a:r>
              <a:rPr kumimoji="1" lang="ja-JP" altLang="en-US" sz="1400" dirty="0" smtClean="0"/>
              <a:t>調査</a:t>
            </a:r>
            <a:r>
              <a:rPr kumimoji="1" lang="ja-JP" altLang="en-US" sz="1400" dirty="0" smtClean="0"/>
              <a:t>期間</a:t>
            </a:r>
            <a:r>
              <a:rPr lang="en-US" altLang="ja-JP" sz="1400" dirty="0" smtClean="0"/>
              <a:t>	</a:t>
            </a:r>
            <a:r>
              <a:rPr lang="ja-JP" altLang="en-US" sz="1400" dirty="0" smtClean="0"/>
              <a:t>　　　　</a:t>
            </a:r>
            <a:r>
              <a:rPr kumimoji="1" lang="en-US" altLang="ja-JP" sz="1400" dirty="0" smtClean="0"/>
              <a:t>2013</a:t>
            </a:r>
            <a:r>
              <a:rPr kumimoji="1" lang="ja-JP" altLang="en-US" sz="1400" dirty="0" smtClean="0"/>
              <a:t>年</a:t>
            </a:r>
            <a:r>
              <a:rPr kumimoji="1" lang="en-US" altLang="ja-JP" sz="1400" dirty="0" smtClean="0"/>
              <a:t>12</a:t>
            </a:r>
            <a:r>
              <a:rPr kumimoji="1" lang="ja-JP" altLang="en-US" sz="1400" dirty="0" smtClean="0"/>
              <a:t>月中旬</a:t>
            </a:r>
            <a:endParaRPr kumimoji="1" lang="en-US" altLang="ja-JP" sz="1400" dirty="0" smtClean="0"/>
          </a:p>
          <a:p>
            <a:pPr>
              <a:buNone/>
            </a:pPr>
            <a:r>
              <a:rPr lang="ja-JP" altLang="en-US" sz="1400" dirty="0" smtClean="0"/>
              <a:t>サンプルサイズ　　回答数</a:t>
            </a:r>
            <a:endParaRPr lang="en-US" altLang="ja-JP" sz="1400" dirty="0" smtClean="0"/>
          </a:p>
          <a:p>
            <a:pPr>
              <a:buNone/>
            </a:pPr>
            <a:r>
              <a:rPr kumimoji="1" lang="en-US" altLang="ja-JP" sz="1400" dirty="0" smtClean="0"/>
              <a:t>		</a:t>
            </a:r>
            <a:r>
              <a:rPr lang="ja-JP" altLang="en-US" sz="1400" dirty="0" smtClean="0"/>
              <a:t>　　　　</a:t>
            </a:r>
            <a:r>
              <a:rPr kumimoji="1" lang="ja-JP" altLang="en-US" sz="1400" dirty="0" smtClean="0"/>
              <a:t>内有効回答数</a:t>
            </a:r>
            <a:endParaRPr kumimoji="1" lang="en-US" altLang="ja-JP" sz="1400" dirty="0" smtClean="0"/>
          </a:p>
          <a:p>
            <a:pPr>
              <a:buNone/>
            </a:pPr>
            <a:r>
              <a:rPr kumimoji="1" lang="ja-JP" altLang="en-US" sz="1400" dirty="0" smtClean="0"/>
              <a:t>分析方法</a:t>
            </a:r>
            <a:r>
              <a:rPr kumimoji="1" lang="en-US" altLang="ja-JP" sz="1400" dirty="0" smtClean="0"/>
              <a:t>	</a:t>
            </a:r>
            <a:r>
              <a:rPr kumimoji="1" lang="ja-JP" altLang="en-US" sz="1400" dirty="0" smtClean="0"/>
              <a:t>　　</a:t>
            </a:r>
            <a:r>
              <a:rPr lang="en-US" altLang="ja-JP" sz="1400" dirty="0" smtClean="0"/>
              <a:t> </a:t>
            </a:r>
            <a:r>
              <a:rPr lang="ja-JP" altLang="en-US" sz="1400" dirty="0" smtClean="0"/>
              <a:t> </a:t>
            </a:r>
            <a:r>
              <a:rPr kumimoji="1" lang="ja-JP" altLang="en-US" sz="1400" dirty="0" smtClean="0"/>
              <a:t>　 </a:t>
            </a:r>
            <a:r>
              <a:rPr kumimoji="1" lang="ja-JP" altLang="en-US" sz="1400" dirty="0" err="1" smtClean="0"/>
              <a:t>ｔ</a:t>
            </a:r>
            <a:r>
              <a:rPr kumimoji="1" lang="ja-JP" altLang="en-US" sz="1400" dirty="0" smtClean="0"/>
              <a:t>検定</a:t>
            </a:r>
            <a:endParaRPr kumimoji="1" lang="en-US" altLang="ja-JP" sz="1400" dirty="0" smtClean="0"/>
          </a:p>
          <a:p>
            <a:pPr>
              <a:buNone/>
            </a:pPr>
            <a:r>
              <a:rPr lang="en-US" altLang="ja-JP" sz="1400" dirty="0" smtClean="0"/>
              <a:t>		</a:t>
            </a:r>
            <a:r>
              <a:rPr lang="ja-JP" altLang="en-US" sz="1400" dirty="0" smtClean="0"/>
              <a:t>　　　　</a:t>
            </a:r>
            <a:r>
              <a:rPr kumimoji="1" lang="en-US" altLang="ja-JP" sz="1400" dirty="0" smtClean="0"/>
              <a:t>【</a:t>
            </a:r>
            <a:r>
              <a:rPr kumimoji="1" lang="ja-JP" altLang="en-US" sz="1400" dirty="0" smtClean="0"/>
              <a:t>独立変数</a:t>
            </a:r>
            <a:r>
              <a:rPr kumimoji="1" lang="en-US" altLang="ja-JP" sz="1400" dirty="0" smtClean="0"/>
              <a:t>】</a:t>
            </a:r>
            <a:r>
              <a:rPr kumimoji="1" lang="ja-JP" altLang="en-US" sz="1400" dirty="0" smtClean="0"/>
              <a:t>　一般人が製品開発に参加したとき消費者に与える効果</a:t>
            </a:r>
            <a:endParaRPr kumimoji="1" lang="en-US" altLang="ja-JP" sz="1400" dirty="0" smtClean="0"/>
          </a:p>
          <a:p>
            <a:pPr lvl="0">
              <a:buNone/>
            </a:pPr>
            <a:r>
              <a:rPr lang="en-US" altLang="ja-JP" sz="1400" dirty="0" smtClean="0"/>
              <a:t>		</a:t>
            </a:r>
            <a:r>
              <a:rPr lang="ja-JP" altLang="en-US" sz="1400" dirty="0" smtClean="0"/>
              <a:t>　　　　</a:t>
            </a:r>
            <a:r>
              <a:rPr lang="en-US" altLang="ja-JP" sz="1400" dirty="0" smtClean="0"/>
              <a:t>【</a:t>
            </a:r>
            <a:r>
              <a:rPr lang="ja-JP" altLang="en-US" sz="1400" dirty="0" smtClean="0"/>
              <a:t>従属変数</a:t>
            </a:r>
            <a:r>
              <a:rPr lang="en-US" altLang="ja-JP" sz="1400" dirty="0" smtClean="0"/>
              <a:t>】</a:t>
            </a:r>
            <a:r>
              <a:rPr lang="ja-JP" altLang="en-US" sz="1400" dirty="0" smtClean="0"/>
              <a:t>　</a:t>
            </a:r>
            <a:r>
              <a:rPr lang="ja-JP" altLang="en-US" sz="1400" dirty="0" smtClean="0">
                <a:solidFill>
                  <a:prstClr val="black"/>
                </a:solidFill>
              </a:rPr>
              <a:t>消費者自身の好みと製品が適合している</a:t>
            </a:r>
            <a:endParaRPr lang="en-US" altLang="ja-JP" sz="1400" dirty="0" smtClean="0"/>
          </a:p>
          <a:p>
            <a:pPr lvl="0">
              <a:buNone/>
            </a:pPr>
            <a:r>
              <a:rPr kumimoji="1" lang="ja-JP" altLang="en-US" sz="1400" dirty="0" smtClean="0"/>
              <a:t>質問文</a:t>
            </a:r>
            <a:r>
              <a:rPr lang="en-US" altLang="ja-JP" sz="1400" dirty="0" smtClean="0"/>
              <a:t>	</a:t>
            </a:r>
            <a:r>
              <a:rPr lang="ja-JP" altLang="en-US" sz="1400" dirty="0" smtClean="0"/>
              <a:t>　　　　</a:t>
            </a:r>
            <a:r>
              <a:rPr lang="ja-JP" altLang="ja-JP" sz="1400" dirty="0" smtClean="0"/>
              <a:t>この商品の味は</a:t>
            </a:r>
            <a:r>
              <a:rPr lang="ja-JP" altLang="en-US" sz="1400" dirty="0" smtClean="0"/>
              <a:t>「自分好みに合いそうだ</a:t>
            </a:r>
            <a:r>
              <a:rPr lang="ja-JP" altLang="ja-JP" sz="1400" dirty="0" smtClean="0"/>
              <a:t>」と思いましたか？ </a:t>
            </a:r>
            <a:endParaRPr kumimoji="1" lang="ja-JP" altLang="en-US" sz="1400" dirty="0"/>
          </a:p>
        </p:txBody>
      </p:sp>
      <p:sp>
        <p:nvSpPr>
          <p:cNvPr id="4" name="スライド番号プレースホルダ 3"/>
          <p:cNvSpPr>
            <a:spLocks noGrp="1"/>
          </p:cNvSpPr>
          <p:nvPr>
            <p:ph type="sldNum" sz="quarter" idx="12"/>
          </p:nvPr>
        </p:nvSpPr>
        <p:spPr>
          <a:xfrm>
            <a:off x="7010400" y="6492875"/>
            <a:ext cx="2133600" cy="365125"/>
          </a:xfrm>
        </p:spPr>
        <p:txBody>
          <a:bodyPr/>
          <a:lstStyle/>
          <a:p>
            <a:fld id="{2D6E0203-098D-4630-A30A-39CC9ACA3C64}" type="slidenum">
              <a:rPr kumimoji="1" lang="ja-JP" altLang="en-US" sz="2400" b="1" smtClean="0">
                <a:solidFill>
                  <a:schemeClr val="tx1"/>
                </a:solidFill>
              </a:rPr>
              <a:pPr/>
              <a:t>44</a:t>
            </a:fld>
            <a:endParaRPr kumimoji="1" lang="ja-JP" altLang="en-US" sz="2400" b="1" dirty="0">
              <a:solidFill>
                <a:schemeClr val="tx1"/>
              </a:solidFill>
            </a:endParaRPr>
          </a:p>
        </p:txBody>
      </p:sp>
      <p:cxnSp>
        <p:nvCxnSpPr>
          <p:cNvPr id="5" name="直線コネクタ 4"/>
          <p:cNvCxnSpPr/>
          <p:nvPr/>
        </p:nvCxnSpPr>
        <p:spPr>
          <a:xfrm>
            <a:off x="0" y="1268760"/>
            <a:ext cx="9144000" cy="0"/>
          </a:xfrm>
          <a:prstGeom prst="line">
            <a:avLst/>
          </a:prstGeom>
          <a:ln w="76200">
            <a:solidFill>
              <a:schemeClr val="accent1">
                <a:lumMod val="60000"/>
                <a:lumOff val="40000"/>
              </a:schemeClr>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
        <p:nvSpPr>
          <p:cNvPr id="6" name="正方形/長方形 5"/>
          <p:cNvSpPr/>
          <p:nvPr/>
        </p:nvSpPr>
        <p:spPr>
          <a:xfrm>
            <a:off x="0" y="0"/>
            <a:ext cx="2483768" cy="548680"/>
          </a:xfrm>
          <a:prstGeom prst="rect">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a:solidFill>
                  <a:schemeClr val="bg1"/>
                </a:solidFill>
              </a:rPr>
              <a:t>仮説</a:t>
            </a:r>
            <a:r>
              <a:rPr lang="ja-JP" altLang="en-US" sz="3200" dirty="0" smtClean="0">
                <a:solidFill>
                  <a:schemeClr val="bg1"/>
                </a:solidFill>
              </a:rPr>
              <a:t>の検証</a:t>
            </a:r>
            <a:endParaRPr kumimoji="1" lang="ja-JP" altLang="en-US" sz="3200" dirty="0">
              <a:solidFill>
                <a:schemeClr val="bg1"/>
              </a:solidFill>
            </a:endParaRPr>
          </a:p>
        </p:txBody>
      </p:sp>
      <p:grpSp>
        <p:nvGrpSpPr>
          <p:cNvPr id="7" name="Group 2"/>
          <p:cNvGrpSpPr>
            <a:grpSpLocks/>
          </p:cNvGrpSpPr>
          <p:nvPr/>
        </p:nvGrpSpPr>
        <p:grpSpPr bwMode="auto">
          <a:xfrm>
            <a:off x="179047" y="4505001"/>
            <a:ext cx="8820472" cy="701675"/>
            <a:chOff x="652" y="5430"/>
            <a:chExt cx="11086" cy="1104"/>
          </a:xfrm>
        </p:grpSpPr>
        <p:grpSp>
          <p:nvGrpSpPr>
            <p:cNvPr id="8" name="Group 3"/>
            <p:cNvGrpSpPr>
              <a:grpSpLocks/>
            </p:cNvGrpSpPr>
            <p:nvPr/>
          </p:nvGrpSpPr>
          <p:grpSpPr bwMode="auto">
            <a:xfrm>
              <a:off x="3062" y="5814"/>
              <a:ext cx="6025" cy="720"/>
              <a:chOff x="2339" y="5814"/>
              <a:chExt cx="6025" cy="720"/>
            </a:xfrm>
          </p:grpSpPr>
          <p:cxnSp>
            <p:nvCxnSpPr>
              <p:cNvPr id="1028" name="AutoShape 4"/>
              <p:cNvCxnSpPr>
                <a:cxnSpLocks noChangeShapeType="1"/>
              </p:cNvCxnSpPr>
              <p:nvPr/>
            </p:nvCxnSpPr>
            <p:spPr bwMode="auto">
              <a:xfrm>
                <a:off x="2339" y="6174"/>
                <a:ext cx="6025" cy="1"/>
              </a:xfrm>
              <a:prstGeom prst="straightConnector1">
                <a:avLst/>
              </a:prstGeom>
              <a:noFill/>
              <a:ln w="38100">
                <a:solidFill>
                  <a:srgbClr val="000000"/>
                </a:solidFill>
                <a:round/>
                <a:headEnd/>
                <a:tailEnd/>
              </a:ln>
            </p:spPr>
          </p:cxnSp>
          <p:cxnSp>
            <p:nvCxnSpPr>
              <p:cNvPr id="1029" name="AutoShape 5"/>
              <p:cNvCxnSpPr>
                <a:cxnSpLocks noChangeShapeType="1"/>
              </p:cNvCxnSpPr>
              <p:nvPr/>
            </p:nvCxnSpPr>
            <p:spPr bwMode="auto">
              <a:xfrm>
                <a:off x="2339" y="5814"/>
                <a:ext cx="0" cy="720"/>
              </a:xfrm>
              <a:prstGeom prst="straightConnector1">
                <a:avLst/>
              </a:prstGeom>
              <a:noFill/>
              <a:ln w="38100">
                <a:solidFill>
                  <a:srgbClr val="000000"/>
                </a:solidFill>
                <a:round/>
                <a:headEnd/>
                <a:tailEnd/>
              </a:ln>
            </p:spPr>
          </p:cxnSp>
          <p:cxnSp>
            <p:nvCxnSpPr>
              <p:cNvPr id="1030" name="AutoShape 6"/>
              <p:cNvCxnSpPr>
                <a:cxnSpLocks noChangeShapeType="1"/>
              </p:cNvCxnSpPr>
              <p:nvPr/>
            </p:nvCxnSpPr>
            <p:spPr bwMode="auto">
              <a:xfrm>
                <a:off x="3539" y="5814"/>
                <a:ext cx="0" cy="720"/>
              </a:xfrm>
              <a:prstGeom prst="straightConnector1">
                <a:avLst/>
              </a:prstGeom>
              <a:noFill/>
              <a:ln w="38100">
                <a:solidFill>
                  <a:srgbClr val="000000"/>
                </a:solidFill>
                <a:round/>
                <a:headEnd/>
                <a:tailEnd/>
              </a:ln>
            </p:spPr>
          </p:cxnSp>
          <p:cxnSp>
            <p:nvCxnSpPr>
              <p:cNvPr id="1031" name="AutoShape 7"/>
              <p:cNvCxnSpPr>
                <a:cxnSpLocks noChangeShapeType="1"/>
              </p:cNvCxnSpPr>
              <p:nvPr/>
            </p:nvCxnSpPr>
            <p:spPr bwMode="auto">
              <a:xfrm>
                <a:off x="4749" y="5814"/>
                <a:ext cx="0" cy="720"/>
              </a:xfrm>
              <a:prstGeom prst="straightConnector1">
                <a:avLst/>
              </a:prstGeom>
              <a:noFill/>
              <a:ln w="38100">
                <a:solidFill>
                  <a:srgbClr val="000000"/>
                </a:solidFill>
                <a:round/>
                <a:headEnd/>
                <a:tailEnd/>
              </a:ln>
            </p:spPr>
          </p:cxnSp>
          <p:cxnSp>
            <p:nvCxnSpPr>
              <p:cNvPr id="1032" name="AutoShape 8"/>
              <p:cNvCxnSpPr>
                <a:cxnSpLocks noChangeShapeType="1"/>
              </p:cNvCxnSpPr>
              <p:nvPr/>
            </p:nvCxnSpPr>
            <p:spPr bwMode="auto">
              <a:xfrm>
                <a:off x="5954" y="5814"/>
                <a:ext cx="0" cy="720"/>
              </a:xfrm>
              <a:prstGeom prst="straightConnector1">
                <a:avLst/>
              </a:prstGeom>
              <a:noFill/>
              <a:ln w="38100">
                <a:solidFill>
                  <a:srgbClr val="000000"/>
                </a:solidFill>
                <a:round/>
                <a:headEnd/>
                <a:tailEnd/>
              </a:ln>
            </p:spPr>
          </p:cxnSp>
          <p:cxnSp>
            <p:nvCxnSpPr>
              <p:cNvPr id="1033" name="AutoShape 9"/>
              <p:cNvCxnSpPr>
                <a:cxnSpLocks noChangeShapeType="1"/>
              </p:cNvCxnSpPr>
              <p:nvPr/>
            </p:nvCxnSpPr>
            <p:spPr bwMode="auto">
              <a:xfrm>
                <a:off x="7159" y="5814"/>
                <a:ext cx="0" cy="720"/>
              </a:xfrm>
              <a:prstGeom prst="straightConnector1">
                <a:avLst/>
              </a:prstGeom>
              <a:noFill/>
              <a:ln w="38100">
                <a:solidFill>
                  <a:srgbClr val="000000"/>
                </a:solidFill>
                <a:round/>
                <a:headEnd/>
                <a:tailEnd/>
              </a:ln>
            </p:spPr>
          </p:cxnSp>
          <p:cxnSp>
            <p:nvCxnSpPr>
              <p:cNvPr id="1034" name="AutoShape 10"/>
              <p:cNvCxnSpPr>
                <a:cxnSpLocks noChangeShapeType="1"/>
              </p:cNvCxnSpPr>
              <p:nvPr/>
            </p:nvCxnSpPr>
            <p:spPr bwMode="auto">
              <a:xfrm>
                <a:off x="8364" y="5814"/>
                <a:ext cx="0" cy="720"/>
              </a:xfrm>
              <a:prstGeom prst="straightConnector1">
                <a:avLst/>
              </a:prstGeom>
              <a:noFill/>
              <a:ln w="38100">
                <a:solidFill>
                  <a:srgbClr val="000000"/>
                </a:solidFill>
                <a:round/>
                <a:headEnd/>
                <a:tailEnd/>
              </a:ln>
            </p:spPr>
          </p:cxnSp>
        </p:grpSp>
        <p:sp>
          <p:nvSpPr>
            <p:cNvPr id="1035" name="Text Box 11"/>
            <p:cNvSpPr txBox="1">
              <a:spLocks noChangeArrowheads="1"/>
            </p:cNvSpPr>
            <p:nvPr/>
          </p:nvSpPr>
          <p:spPr bwMode="auto">
            <a:xfrm>
              <a:off x="652" y="5943"/>
              <a:ext cx="2410" cy="360"/>
            </a:xfrm>
            <a:prstGeom prst="rect">
              <a:avLst/>
            </a:prstGeom>
            <a:noFill/>
            <a:ln w="9525">
              <a:noFill/>
              <a:miter lim="800000"/>
              <a:headEnd/>
              <a:tailEnd/>
            </a:ln>
          </p:spPr>
          <p:txBody>
            <a:bodyPr vert="horz" wrap="square" lIns="74295" tIns="8890" rIns="74295" bIns="889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smtClean="0">
                  <a:ln>
                    <a:noFill/>
                  </a:ln>
                  <a:solidFill>
                    <a:schemeClr val="tx1"/>
                  </a:solidFill>
                  <a:effectLst/>
                  <a:latin typeface="Century" pitchFamily="18" charset="0"/>
                  <a:ea typeface="ＭＳ 明朝" pitchFamily="17" charset="-128"/>
                  <a:cs typeface="ＭＳ Ｐゴシック" pitchFamily="50" charset="-128"/>
                </a:rPr>
                <a:t>とても当てはまる</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1036" name="Text Box 12"/>
            <p:cNvSpPr txBox="1">
              <a:spLocks noChangeArrowheads="1"/>
            </p:cNvSpPr>
            <p:nvPr/>
          </p:nvSpPr>
          <p:spPr bwMode="auto">
            <a:xfrm>
              <a:off x="9087" y="5943"/>
              <a:ext cx="2651" cy="540"/>
            </a:xfrm>
            <a:prstGeom prst="rect">
              <a:avLst/>
            </a:prstGeom>
            <a:noFill/>
            <a:ln w="9525">
              <a:noFill/>
              <a:miter lim="800000"/>
              <a:headEnd/>
              <a:tailEnd/>
            </a:ln>
          </p:spPr>
          <p:txBody>
            <a:bodyPr vert="horz" wrap="square" lIns="74295" tIns="8890" rIns="74295" bIns="889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smtClean="0">
                  <a:ln>
                    <a:noFill/>
                  </a:ln>
                  <a:solidFill>
                    <a:schemeClr val="tx1"/>
                  </a:solidFill>
                  <a:effectLst/>
                  <a:latin typeface="Century" pitchFamily="18" charset="0"/>
                  <a:ea typeface="ＭＳ 明朝" pitchFamily="17" charset="-128"/>
                  <a:cs typeface="ＭＳ Ｐゴシック" pitchFamily="50" charset="-128"/>
                </a:rPr>
                <a:t>全く当てはまらない</a:t>
              </a:r>
              <a:endParaRPr kumimoji="1" lang="ja-JP" sz="18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1037" name="Text Box 13"/>
            <p:cNvSpPr txBox="1">
              <a:spLocks noChangeArrowheads="1"/>
            </p:cNvSpPr>
            <p:nvPr/>
          </p:nvSpPr>
          <p:spPr bwMode="auto">
            <a:xfrm>
              <a:off x="2580" y="5484"/>
              <a:ext cx="1020" cy="459"/>
            </a:xfrm>
            <a:prstGeom prst="rect">
              <a:avLst/>
            </a:prstGeom>
            <a:noFill/>
            <a:ln w="9525">
              <a:noFill/>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smtClean="0">
                  <a:ln>
                    <a:noFill/>
                  </a:ln>
                  <a:solidFill>
                    <a:schemeClr val="tx1"/>
                  </a:solidFill>
                  <a:effectLst/>
                  <a:latin typeface="Century" pitchFamily="18" charset="0"/>
                  <a:ea typeface="ＭＳ 明朝" pitchFamily="17" charset="-128"/>
                  <a:cs typeface="ＭＳ Ｐゴシック" pitchFamily="50" charset="-128"/>
                </a:rPr>
                <a:t>６</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1038" name="Text Box 14"/>
            <p:cNvSpPr txBox="1">
              <a:spLocks noChangeArrowheads="1"/>
            </p:cNvSpPr>
            <p:nvPr/>
          </p:nvSpPr>
          <p:spPr bwMode="auto">
            <a:xfrm>
              <a:off x="3947" y="5475"/>
              <a:ext cx="723" cy="330"/>
            </a:xfrm>
            <a:prstGeom prst="rect">
              <a:avLst/>
            </a:prstGeom>
            <a:noFill/>
            <a:ln w="9525">
              <a:noFill/>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smtClean="0">
                  <a:ln>
                    <a:noFill/>
                  </a:ln>
                  <a:solidFill>
                    <a:schemeClr val="tx1"/>
                  </a:solidFill>
                  <a:effectLst/>
                  <a:latin typeface="Century" pitchFamily="18" charset="0"/>
                  <a:ea typeface="ＭＳ 明朝" pitchFamily="17" charset="-128"/>
                  <a:cs typeface="ＭＳ Ｐゴシック" pitchFamily="50" charset="-128"/>
                </a:rPr>
                <a:t>５</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1039" name="Text Box 15"/>
            <p:cNvSpPr txBox="1">
              <a:spLocks noChangeArrowheads="1"/>
            </p:cNvSpPr>
            <p:nvPr/>
          </p:nvSpPr>
          <p:spPr bwMode="auto">
            <a:xfrm>
              <a:off x="5113" y="5475"/>
              <a:ext cx="723" cy="339"/>
            </a:xfrm>
            <a:prstGeom prst="rect">
              <a:avLst/>
            </a:prstGeom>
            <a:noFill/>
            <a:ln w="9525">
              <a:noFill/>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smtClean="0">
                  <a:ln>
                    <a:noFill/>
                  </a:ln>
                  <a:solidFill>
                    <a:schemeClr val="tx1"/>
                  </a:solidFill>
                  <a:effectLst/>
                  <a:latin typeface="Century" pitchFamily="18" charset="0"/>
                  <a:ea typeface="ＭＳ 明朝" pitchFamily="17" charset="-128"/>
                  <a:cs typeface="ＭＳ Ｐゴシック" pitchFamily="50" charset="-128"/>
                </a:rPr>
                <a:t>４</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1040" name="Text Box 16"/>
            <p:cNvSpPr txBox="1">
              <a:spLocks noChangeArrowheads="1"/>
            </p:cNvSpPr>
            <p:nvPr/>
          </p:nvSpPr>
          <p:spPr bwMode="auto">
            <a:xfrm>
              <a:off x="6315" y="5460"/>
              <a:ext cx="723" cy="339"/>
            </a:xfrm>
            <a:prstGeom prst="rect">
              <a:avLst/>
            </a:prstGeom>
            <a:noFill/>
            <a:ln w="9525">
              <a:noFill/>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smtClean="0">
                  <a:ln>
                    <a:noFill/>
                  </a:ln>
                  <a:solidFill>
                    <a:schemeClr val="tx1"/>
                  </a:solidFill>
                  <a:effectLst/>
                  <a:latin typeface="Century" pitchFamily="18" charset="0"/>
                  <a:ea typeface="ＭＳ 明朝" pitchFamily="17" charset="-128"/>
                  <a:cs typeface="ＭＳ Ｐゴシック" pitchFamily="50" charset="-128"/>
                </a:rPr>
                <a:t>３</a:t>
              </a:r>
              <a:endParaRPr kumimoji="1" lang="ja-JP" sz="18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1041" name="Text Box 17"/>
            <p:cNvSpPr txBox="1">
              <a:spLocks noChangeArrowheads="1"/>
            </p:cNvSpPr>
            <p:nvPr/>
          </p:nvSpPr>
          <p:spPr bwMode="auto">
            <a:xfrm>
              <a:off x="7530" y="5430"/>
              <a:ext cx="723" cy="375"/>
            </a:xfrm>
            <a:prstGeom prst="rect">
              <a:avLst/>
            </a:prstGeom>
            <a:noFill/>
            <a:ln w="9525">
              <a:noFill/>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smtClean="0">
                  <a:ln>
                    <a:noFill/>
                  </a:ln>
                  <a:solidFill>
                    <a:schemeClr val="tx1"/>
                  </a:solidFill>
                  <a:effectLst/>
                  <a:latin typeface="Century" pitchFamily="18" charset="0"/>
                  <a:ea typeface="ＭＳ 明朝" pitchFamily="17" charset="-128"/>
                  <a:cs typeface="ＭＳ Ｐゴシック" pitchFamily="50" charset="-128"/>
                </a:rPr>
                <a:t>２</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1042" name="Text Box 18"/>
            <p:cNvSpPr txBox="1">
              <a:spLocks noChangeArrowheads="1"/>
            </p:cNvSpPr>
            <p:nvPr/>
          </p:nvSpPr>
          <p:spPr bwMode="auto">
            <a:xfrm>
              <a:off x="8745" y="5466"/>
              <a:ext cx="723" cy="339"/>
            </a:xfrm>
            <a:prstGeom prst="rect">
              <a:avLst/>
            </a:prstGeom>
            <a:noFill/>
            <a:ln w="9525">
              <a:noFill/>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smtClean="0">
                  <a:ln>
                    <a:noFill/>
                  </a:ln>
                  <a:solidFill>
                    <a:schemeClr val="tx1"/>
                  </a:solidFill>
                  <a:effectLst/>
                  <a:latin typeface="Century" pitchFamily="18" charset="0"/>
                  <a:ea typeface="ＭＳ 明朝" pitchFamily="17" charset="-128"/>
                  <a:cs typeface="ＭＳ Ｐゴシック" pitchFamily="50" charset="-128"/>
                </a:rPr>
                <a:t>１</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gr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本調査（仮説②）の内容</a:t>
            </a:r>
            <a:endParaRPr kumimoji="1" lang="ja-JP" altLang="en-US" dirty="0"/>
          </a:p>
        </p:txBody>
      </p:sp>
      <p:sp>
        <p:nvSpPr>
          <p:cNvPr id="3" name="コンテンツ プレースホルダ 2"/>
          <p:cNvSpPr>
            <a:spLocks noGrp="1"/>
          </p:cNvSpPr>
          <p:nvPr>
            <p:ph idx="1"/>
          </p:nvPr>
        </p:nvSpPr>
        <p:spPr>
          <a:xfrm>
            <a:off x="251520" y="1600200"/>
            <a:ext cx="8751803" cy="5257800"/>
          </a:xfrm>
        </p:spPr>
        <p:txBody>
          <a:bodyPr>
            <a:normAutofit/>
          </a:bodyPr>
          <a:lstStyle/>
          <a:p>
            <a:pPr>
              <a:buNone/>
            </a:pPr>
            <a:r>
              <a:rPr kumimoji="1" lang="ja-JP" altLang="en-US" sz="1400" dirty="0" smtClean="0"/>
              <a:t>調査目的</a:t>
            </a:r>
            <a:r>
              <a:rPr kumimoji="1" lang="en-US" altLang="ja-JP" sz="1400" dirty="0" smtClean="0"/>
              <a:t>	</a:t>
            </a:r>
            <a:r>
              <a:rPr kumimoji="1" lang="ja-JP" altLang="en-US" sz="1400" dirty="0" smtClean="0"/>
              <a:t>　　　　一般人が製品開発したときの消費者の効果の度合いを測定</a:t>
            </a:r>
            <a:endParaRPr kumimoji="1" lang="en-US" altLang="ja-JP" sz="1400" dirty="0" smtClean="0"/>
          </a:p>
          <a:p>
            <a:pPr>
              <a:buNone/>
            </a:pPr>
            <a:r>
              <a:rPr lang="ja-JP" altLang="en-US" sz="1400" dirty="0" smtClean="0"/>
              <a:t>調査対象　　　　　　</a:t>
            </a:r>
            <a:r>
              <a:rPr lang="ja-JP" altLang="en-US" sz="1400" dirty="0">
                <a:solidFill>
                  <a:prstClr val="black"/>
                </a:solidFill>
              </a:rPr>
              <a:t>拓殖大学生を中心とした男女</a:t>
            </a:r>
            <a:endParaRPr lang="en-US" altLang="ja-JP" sz="1400" dirty="0" smtClean="0"/>
          </a:p>
          <a:p>
            <a:pPr>
              <a:buNone/>
            </a:pPr>
            <a:r>
              <a:rPr lang="ja-JP" altLang="en-US" sz="1400" dirty="0" smtClean="0"/>
              <a:t>調査方法</a:t>
            </a:r>
            <a:r>
              <a:rPr lang="en-US" altLang="ja-JP" sz="1400" dirty="0" smtClean="0"/>
              <a:t>	</a:t>
            </a:r>
            <a:r>
              <a:rPr lang="ja-JP" altLang="en-US" sz="1400" dirty="0" smtClean="0"/>
              <a:t>　　　　写真を用いた質問紙調査</a:t>
            </a:r>
            <a:endParaRPr lang="en-US" altLang="ja-JP" sz="1400" dirty="0" smtClean="0"/>
          </a:p>
          <a:p>
            <a:pPr>
              <a:buNone/>
            </a:pPr>
            <a:r>
              <a:rPr kumimoji="1" lang="ja-JP" altLang="en-US" sz="1400" dirty="0" smtClean="0"/>
              <a:t>調査期間</a:t>
            </a:r>
            <a:r>
              <a:rPr lang="en-US" altLang="ja-JP" sz="1400" dirty="0" smtClean="0"/>
              <a:t>	</a:t>
            </a:r>
            <a:r>
              <a:rPr lang="ja-JP" altLang="en-US" sz="1400" dirty="0" smtClean="0"/>
              <a:t>　　　　</a:t>
            </a:r>
            <a:r>
              <a:rPr kumimoji="1" lang="en-US" altLang="ja-JP" sz="1400" dirty="0" smtClean="0"/>
              <a:t>2013</a:t>
            </a:r>
            <a:r>
              <a:rPr kumimoji="1" lang="ja-JP" altLang="en-US" sz="1400" dirty="0" smtClean="0"/>
              <a:t>年</a:t>
            </a:r>
            <a:r>
              <a:rPr kumimoji="1" lang="en-US" altLang="ja-JP" sz="1400" dirty="0" smtClean="0"/>
              <a:t>12</a:t>
            </a:r>
            <a:r>
              <a:rPr kumimoji="1" lang="ja-JP" altLang="en-US" sz="1400" dirty="0" smtClean="0"/>
              <a:t>月中旬</a:t>
            </a:r>
            <a:endParaRPr kumimoji="1" lang="en-US" altLang="ja-JP" sz="1400" dirty="0" smtClean="0"/>
          </a:p>
          <a:p>
            <a:pPr>
              <a:buNone/>
            </a:pPr>
            <a:r>
              <a:rPr lang="ja-JP" altLang="en-US" sz="1400" dirty="0" smtClean="0"/>
              <a:t>サンプルサイズ　　回答数</a:t>
            </a:r>
            <a:endParaRPr lang="en-US" altLang="ja-JP" sz="1400" dirty="0" smtClean="0"/>
          </a:p>
          <a:p>
            <a:pPr>
              <a:buNone/>
            </a:pPr>
            <a:r>
              <a:rPr kumimoji="1" lang="en-US" altLang="ja-JP" sz="1400" dirty="0" smtClean="0"/>
              <a:t>		</a:t>
            </a:r>
            <a:r>
              <a:rPr lang="ja-JP" altLang="en-US" sz="1400" dirty="0" smtClean="0"/>
              <a:t>　　　　</a:t>
            </a:r>
            <a:r>
              <a:rPr kumimoji="1" lang="ja-JP" altLang="en-US" sz="1400" dirty="0" smtClean="0"/>
              <a:t>内有効回答数</a:t>
            </a:r>
            <a:endParaRPr kumimoji="1" lang="en-US" altLang="ja-JP" sz="1400" dirty="0" smtClean="0"/>
          </a:p>
          <a:p>
            <a:pPr>
              <a:buNone/>
            </a:pPr>
            <a:r>
              <a:rPr kumimoji="1" lang="ja-JP" altLang="en-US" sz="1400" dirty="0" smtClean="0"/>
              <a:t>分析方法</a:t>
            </a:r>
            <a:r>
              <a:rPr kumimoji="1" lang="en-US" altLang="ja-JP" sz="1400" dirty="0" smtClean="0"/>
              <a:t>	</a:t>
            </a:r>
            <a:r>
              <a:rPr kumimoji="1" lang="ja-JP" altLang="en-US" sz="1400" dirty="0" smtClean="0"/>
              <a:t>　　</a:t>
            </a:r>
            <a:r>
              <a:rPr lang="en-US" altLang="ja-JP" sz="1400" dirty="0" smtClean="0"/>
              <a:t> </a:t>
            </a:r>
            <a:r>
              <a:rPr lang="ja-JP" altLang="en-US" sz="1400" dirty="0" smtClean="0"/>
              <a:t> </a:t>
            </a:r>
            <a:r>
              <a:rPr kumimoji="1" lang="ja-JP" altLang="en-US" sz="1400" dirty="0" smtClean="0"/>
              <a:t>　 </a:t>
            </a:r>
            <a:r>
              <a:rPr lang="ja-JP" altLang="en-US" sz="1400" dirty="0" smtClean="0"/>
              <a:t>回帰分析</a:t>
            </a:r>
            <a:endParaRPr kumimoji="1" lang="en-US" altLang="ja-JP" sz="1400" dirty="0" smtClean="0"/>
          </a:p>
          <a:p>
            <a:pPr>
              <a:buNone/>
            </a:pPr>
            <a:r>
              <a:rPr lang="en-US" altLang="ja-JP" sz="1400" dirty="0" smtClean="0"/>
              <a:t>		</a:t>
            </a:r>
            <a:r>
              <a:rPr lang="ja-JP" altLang="en-US" sz="1400" dirty="0" smtClean="0"/>
              <a:t>　　　　</a:t>
            </a:r>
            <a:r>
              <a:rPr kumimoji="1" lang="en-US" altLang="ja-JP" sz="1400" dirty="0" smtClean="0"/>
              <a:t>【</a:t>
            </a:r>
            <a:r>
              <a:rPr kumimoji="1" lang="ja-JP" altLang="en-US" sz="1400" dirty="0" smtClean="0"/>
              <a:t>独立変数</a:t>
            </a:r>
            <a:r>
              <a:rPr kumimoji="1" lang="en-US" altLang="ja-JP" sz="1400" dirty="0" smtClean="0"/>
              <a:t>】</a:t>
            </a:r>
            <a:r>
              <a:rPr kumimoji="1" lang="ja-JP" altLang="en-US" sz="1400" dirty="0" smtClean="0"/>
              <a:t>　一般人が製品開発に参加したとき消費者に与える効果の度合い</a:t>
            </a:r>
            <a:endParaRPr kumimoji="1" lang="en-US" altLang="ja-JP" sz="1400" dirty="0" smtClean="0"/>
          </a:p>
          <a:p>
            <a:pPr lvl="0">
              <a:buNone/>
            </a:pPr>
            <a:r>
              <a:rPr lang="en-US" altLang="ja-JP" sz="1400" dirty="0" smtClean="0"/>
              <a:t>		</a:t>
            </a:r>
            <a:r>
              <a:rPr lang="ja-JP" altLang="en-US" sz="1400" dirty="0" smtClean="0"/>
              <a:t>　　　　</a:t>
            </a:r>
            <a:r>
              <a:rPr lang="en-US" altLang="ja-JP" sz="1400" dirty="0" smtClean="0"/>
              <a:t>【</a:t>
            </a:r>
            <a:r>
              <a:rPr lang="ja-JP" altLang="en-US" sz="1400" dirty="0" smtClean="0"/>
              <a:t>従属変数</a:t>
            </a:r>
            <a:r>
              <a:rPr lang="en-US" altLang="ja-JP" sz="1400" dirty="0" smtClean="0"/>
              <a:t>】</a:t>
            </a:r>
            <a:r>
              <a:rPr lang="ja-JP" altLang="en-US" sz="1400" dirty="0" smtClean="0"/>
              <a:t>　参加者と消費者の心理距離が近いほど効果は強まる</a:t>
            </a:r>
            <a:endParaRPr lang="en-US" altLang="ja-JP" sz="1400" dirty="0" smtClean="0"/>
          </a:p>
          <a:p>
            <a:pPr lvl="0">
              <a:buNone/>
            </a:pPr>
            <a:r>
              <a:rPr kumimoji="1" lang="ja-JP" altLang="en-US" sz="1400" dirty="0" smtClean="0"/>
              <a:t>質問文</a:t>
            </a:r>
            <a:r>
              <a:rPr lang="en-US" altLang="ja-JP" sz="1400" dirty="0" smtClean="0"/>
              <a:t>	</a:t>
            </a:r>
            <a:r>
              <a:rPr lang="ja-JP" altLang="en-US" sz="1400" dirty="0" smtClean="0"/>
              <a:t>　　　　</a:t>
            </a:r>
            <a:r>
              <a:rPr lang="ja-JP" altLang="ja-JP" sz="1400" dirty="0" smtClean="0"/>
              <a:t>この商品の味は</a:t>
            </a:r>
            <a:r>
              <a:rPr lang="ja-JP" altLang="en-US" sz="1400" dirty="0" smtClean="0"/>
              <a:t>「自分好みに合いそうだ</a:t>
            </a:r>
            <a:r>
              <a:rPr lang="ja-JP" altLang="ja-JP" sz="1400" dirty="0" smtClean="0"/>
              <a:t>」と思いましたか？ </a:t>
            </a:r>
            <a:endParaRPr lang="en-US" altLang="ja-JP" sz="1400" dirty="0" smtClean="0"/>
          </a:p>
          <a:p>
            <a:pPr lvl="0">
              <a:buNone/>
            </a:pPr>
            <a:endParaRPr kumimoji="1" lang="en-US" altLang="ja-JP" sz="1400" dirty="0" smtClean="0"/>
          </a:p>
          <a:p>
            <a:pPr lvl="0">
              <a:buNone/>
            </a:pPr>
            <a:endParaRPr lang="en-US" altLang="ja-JP" sz="1400" dirty="0" smtClean="0"/>
          </a:p>
          <a:p>
            <a:pPr lvl="0">
              <a:buNone/>
            </a:pPr>
            <a:endParaRPr lang="en-US" altLang="ja-JP" sz="1400" dirty="0" smtClean="0"/>
          </a:p>
          <a:p>
            <a:pPr lvl="0">
              <a:buNone/>
            </a:pPr>
            <a:r>
              <a:rPr kumimoji="1" lang="en-US" altLang="ja-JP" sz="1400" dirty="0" smtClean="0"/>
              <a:t>		</a:t>
            </a:r>
            <a:r>
              <a:rPr kumimoji="1" lang="ja-JP" altLang="en-US" sz="1400" dirty="0" smtClean="0"/>
              <a:t>　　　　あなたはコンビニスイーツが好きですか？</a:t>
            </a:r>
            <a:endParaRPr kumimoji="1" lang="en-US" altLang="ja-JP" sz="1400" dirty="0" smtClean="0"/>
          </a:p>
          <a:p>
            <a:pPr lvl="0">
              <a:buNone/>
            </a:pPr>
            <a:endParaRPr lang="en-US" altLang="ja-JP" sz="1400" dirty="0" smtClean="0"/>
          </a:p>
          <a:p>
            <a:pPr lvl="0">
              <a:buNone/>
            </a:pPr>
            <a:endParaRPr kumimoji="1" lang="en-US" altLang="ja-JP" sz="1400" dirty="0" smtClean="0"/>
          </a:p>
          <a:p>
            <a:pPr lvl="0">
              <a:buNone/>
            </a:pPr>
            <a:endParaRPr lang="en-US" altLang="ja-JP" sz="1400" dirty="0" smtClean="0"/>
          </a:p>
          <a:p>
            <a:pPr lvl="0">
              <a:buNone/>
            </a:pPr>
            <a:r>
              <a:rPr lang="ja-JP" altLang="en-US" sz="1500" dirty="0" smtClean="0"/>
              <a:t>　　　　　　　　　　　</a:t>
            </a:r>
            <a:r>
              <a:rPr lang="ja-JP" altLang="ja-JP" sz="1500" dirty="0" smtClean="0"/>
              <a:t>あなたは</a:t>
            </a:r>
            <a:r>
              <a:rPr lang="en-US" altLang="ja-JP" sz="1500" dirty="0" smtClean="0"/>
              <a:t>1</a:t>
            </a:r>
            <a:r>
              <a:rPr lang="ja-JP" altLang="ja-JP" sz="1500" dirty="0" smtClean="0"/>
              <a:t>週間にどのくらいコンビニスイーツを買いますか？</a:t>
            </a:r>
          </a:p>
          <a:p>
            <a:pPr lvl="1">
              <a:buNone/>
            </a:pPr>
            <a:r>
              <a:rPr lang="en-US" altLang="ja-JP" sz="1500" dirty="0" smtClean="0"/>
              <a:t>		</a:t>
            </a:r>
            <a:r>
              <a:rPr lang="ja-JP" altLang="en-US" sz="1500" dirty="0" smtClean="0"/>
              <a:t>　　　　①</a:t>
            </a:r>
            <a:r>
              <a:rPr lang="en-US" altLang="ja-JP" sz="1500" dirty="0" smtClean="0"/>
              <a:t>0</a:t>
            </a:r>
            <a:r>
              <a:rPr lang="ja-JP" altLang="ja-JP" sz="1500" dirty="0" smtClean="0"/>
              <a:t>回　②</a:t>
            </a:r>
            <a:r>
              <a:rPr lang="en-US" altLang="ja-JP" sz="1500" dirty="0" smtClean="0"/>
              <a:t>1</a:t>
            </a:r>
            <a:r>
              <a:rPr lang="ja-JP" altLang="ja-JP" sz="1500" dirty="0" smtClean="0"/>
              <a:t>～</a:t>
            </a:r>
            <a:r>
              <a:rPr lang="en-US" altLang="ja-JP" sz="1500" dirty="0" smtClean="0"/>
              <a:t>2</a:t>
            </a:r>
            <a:r>
              <a:rPr lang="ja-JP" altLang="ja-JP" sz="1500" dirty="0" smtClean="0"/>
              <a:t>回　③</a:t>
            </a:r>
            <a:r>
              <a:rPr lang="en-US" altLang="ja-JP" sz="1500" dirty="0" smtClean="0"/>
              <a:t>3</a:t>
            </a:r>
            <a:r>
              <a:rPr lang="ja-JP" altLang="ja-JP" sz="1500" dirty="0" smtClean="0"/>
              <a:t>～</a:t>
            </a:r>
            <a:r>
              <a:rPr lang="en-US" altLang="ja-JP" sz="1500" dirty="0" smtClean="0"/>
              <a:t>4</a:t>
            </a:r>
            <a:r>
              <a:rPr lang="ja-JP" altLang="ja-JP" sz="1500" dirty="0" smtClean="0"/>
              <a:t>回　④</a:t>
            </a:r>
            <a:r>
              <a:rPr lang="en-US" altLang="ja-JP" sz="1500" dirty="0" smtClean="0"/>
              <a:t>5</a:t>
            </a:r>
            <a:r>
              <a:rPr lang="ja-JP" altLang="ja-JP" sz="1500" dirty="0" smtClean="0"/>
              <a:t>～</a:t>
            </a:r>
            <a:r>
              <a:rPr lang="en-US" altLang="ja-JP" sz="1500" dirty="0" smtClean="0"/>
              <a:t>6</a:t>
            </a:r>
            <a:r>
              <a:rPr lang="ja-JP" altLang="ja-JP" sz="1500" dirty="0" smtClean="0"/>
              <a:t>回　⑤それ以上</a:t>
            </a:r>
          </a:p>
          <a:p>
            <a:pPr lvl="0">
              <a:buNone/>
            </a:pPr>
            <a:endParaRPr kumimoji="1" lang="ja-JP" altLang="en-US" sz="1500" dirty="0"/>
          </a:p>
        </p:txBody>
      </p:sp>
      <p:sp>
        <p:nvSpPr>
          <p:cNvPr id="4" name="スライド番号プレースホルダ 3"/>
          <p:cNvSpPr>
            <a:spLocks noGrp="1"/>
          </p:cNvSpPr>
          <p:nvPr>
            <p:ph type="sldNum" sz="quarter" idx="12"/>
          </p:nvPr>
        </p:nvSpPr>
        <p:spPr>
          <a:xfrm>
            <a:off x="7010400" y="6492875"/>
            <a:ext cx="2133600" cy="365125"/>
          </a:xfrm>
        </p:spPr>
        <p:txBody>
          <a:bodyPr/>
          <a:lstStyle/>
          <a:p>
            <a:fld id="{2D6E0203-098D-4630-A30A-39CC9ACA3C64}" type="slidenum">
              <a:rPr kumimoji="1" lang="ja-JP" altLang="en-US" sz="2400" b="1" smtClean="0">
                <a:solidFill>
                  <a:schemeClr val="tx1"/>
                </a:solidFill>
              </a:rPr>
              <a:pPr/>
              <a:t>45</a:t>
            </a:fld>
            <a:endParaRPr kumimoji="1" lang="ja-JP" altLang="en-US" sz="2400" b="1" dirty="0">
              <a:solidFill>
                <a:schemeClr val="tx1"/>
              </a:solidFill>
            </a:endParaRPr>
          </a:p>
        </p:txBody>
      </p:sp>
      <p:cxnSp>
        <p:nvCxnSpPr>
          <p:cNvPr id="5" name="直線コネクタ 4"/>
          <p:cNvCxnSpPr/>
          <p:nvPr/>
        </p:nvCxnSpPr>
        <p:spPr>
          <a:xfrm>
            <a:off x="0" y="1268760"/>
            <a:ext cx="9144000" cy="0"/>
          </a:xfrm>
          <a:prstGeom prst="line">
            <a:avLst/>
          </a:prstGeom>
          <a:ln w="76200">
            <a:solidFill>
              <a:schemeClr val="accent1">
                <a:lumMod val="60000"/>
                <a:lumOff val="40000"/>
              </a:schemeClr>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
        <p:nvSpPr>
          <p:cNvPr id="6" name="正方形/長方形 5"/>
          <p:cNvSpPr/>
          <p:nvPr/>
        </p:nvSpPr>
        <p:spPr>
          <a:xfrm>
            <a:off x="0" y="0"/>
            <a:ext cx="2483768" cy="548680"/>
          </a:xfrm>
          <a:prstGeom prst="rect">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a:solidFill>
                  <a:schemeClr val="bg1"/>
                </a:solidFill>
              </a:rPr>
              <a:t>仮説</a:t>
            </a:r>
            <a:r>
              <a:rPr lang="ja-JP" altLang="en-US" sz="3200" dirty="0" smtClean="0">
                <a:solidFill>
                  <a:schemeClr val="bg1"/>
                </a:solidFill>
              </a:rPr>
              <a:t>の検証</a:t>
            </a:r>
            <a:endParaRPr kumimoji="1" lang="ja-JP" altLang="en-US" sz="3200" dirty="0">
              <a:solidFill>
                <a:schemeClr val="bg1"/>
              </a:solidFill>
            </a:endParaRPr>
          </a:p>
        </p:txBody>
      </p:sp>
      <p:grpSp>
        <p:nvGrpSpPr>
          <p:cNvPr id="7" name="Group 2"/>
          <p:cNvGrpSpPr>
            <a:grpSpLocks/>
          </p:cNvGrpSpPr>
          <p:nvPr/>
        </p:nvGrpSpPr>
        <p:grpSpPr bwMode="auto">
          <a:xfrm>
            <a:off x="0" y="4221088"/>
            <a:ext cx="8820472" cy="701675"/>
            <a:chOff x="652" y="5430"/>
            <a:chExt cx="11086" cy="1104"/>
          </a:xfrm>
        </p:grpSpPr>
        <p:grpSp>
          <p:nvGrpSpPr>
            <p:cNvPr id="8" name="Group 3"/>
            <p:cNvGrpSpPr>
              <a:grpSpLocks/>
            </p:cNvGrpSpPr>
            <p:nvPr/>
          </p:nvGrpSpPr>
          <p:grpSpPr bwMode="auto">
            <a:xfrm>
              <a:off x="3062" y="5814"/>
              <a:ext cx="6025" cy="720"/>
              <a:chOff x="2339" y="5814"/>
              <a:chExt cx="6025" cy="720"/>
            </a:xfrm>
          </p:grpSpPr>
          <p:cxnSp>
            <p:nvCxnSpPr>
              <p:cNvPr id="1028" name="AutoShape 4"/>
              <p:cNvCxnSpPr>
                <a:cxnSpLocks noChangeShapeType="1"/>
              </p:cNvCxnSpPr>
              <p:nvPr/>
            </p:nvCxnSpPr>
            <p:spPr bwMode="auto">
              <a:xfrm>
                <a:off x="2339" y="6174"/>
                <a:ext cx="6025" cy="1"/>
              </a:xfrm>
              <a:prstGeom prst="straightConnector1">
                <a:avLst/>
              </a:prstGeom>
              <a:noFill/>
              <a:ln w="38100">
                <a:solidFill>
                  <a:srgbClr val="000000"/>
                </a:solidFill>
                <a:round/>
                <a:headEnd/>
                <a:tailEnd/>
              </a:ln>
            </p:spPr>
          </p:cxnSp>
          <p:cxnSp>
            <p:nvCxnSpPr>
              <p:cNvPr id="1029" name="AutoShape 5"/>
              <p:cNvCxnSpPr>
                <a:cxnSpLocks noChangeShapeType="1"/>
              </p:cNvCxnSpPr>
              <p:nvPr/>
            </p:nvCxnSpPr>
            <p:spPr bwMode="auto">
              <a:xfrm>
                <a:off x="2339" y="5814"/>
                <a:ext cx="0" cy="720"/>
              </a:xfrm>
              <a:prstGeom prst="straightConnector1">
                <a:avLst/>
              </a:prstGeom>
              <a:noFill/>
              <a:ln w="38100">
                <a:solidFill>
                  <a:srgbClr val="000000"/>
                </a:solidFill>
                <a:round/>
                <a:headEnd/>
                <a:tailEnd/>
              </a:ln>
            </p:spPr>
          </p:cxnSp>
          <p:cxnSp>
            <p:nvCxnSpPr>
              <p:cNvPr id="1030" name="AutoShape 6"/>
              <p:cNvCxnSpPr>
                <a:cxnSpLocks noChangeShapeType="1"/>
              </p:cNvCxnSpPr>
              <p:nvPr/>
            </p:nvCxnSpPr>
            <p:spPr bwMode="auto">
              <a:xfrm>
                <a:off x="3539" y="5814"/>
                <a:ext cx="0" cy="720"/>
              </a:xfrm>
              <a:prstGeom prst="straightConnector1">
                <a:avLst/>
              </a:prstGeom>
              <a:noFill/>
              <a:ln w="38100">
                <a:solidFill>
                  <a:srgbClr val="000000"/>
                </a:solidFill>
                <a:round/>
                <a:headEnd/>
                <a:tailEnd/>
              </a:ln>
            </p:spPr>
          </p:cxnSp>
          <p:cxnSp>
            <p:nvCxnSpPr>
              <p:cNvPr id="1031" name="AutoShape 7"/>
              <p:cNvCxnSpPr>
                <a:cxnSpLocks noChangeShapeType="1"/>
              </p:cNvCxnSpPr>
              <p:nvPr/>
            </p:nvCxnSpPr>
            <p:spPr bwMode="auto">
              <a:xfrm>
                <a:off x="4749" y="5814"/>
                <a:ext cx="0" cy="720"/>
              </a:xfrm>
              <a:prstGeom prst="straightConnector1">
                <a:avLst/>
              </a:prstGeom>
              <a:noFill/>
              <a:ln w="38100">
                <a:solidFill>
                  <a:srgbClr val="000000"/>
                </a:solidFill>
                <a:round/>
                <a:headEnd/>
                <a:tailEnd/>
              </a:ln>
            </p:spPr>
          </p:cxnSp>
          <p:cxnSp>
            <p:nvCxnSpPr>
              <p:cNvPr id="1032" name="AutoShape 8"/>
              <p:cNvCxnSpPr>
                <a:cxnSpLocks noChangeShapeType="1"/>
              </p:cNvCxnSpPr>
              <p:nvPr/>
            </p:nvCxnSpPr>
            <p:spPr bwMode="auto">
              <a:xfrm>
                <a:off x="5954" y="5814"/>
                <a:ext cx="0" cy="720"/>
              </a:xfrm>
              <a:prstGeom prst="straightConnector1">
                <a:avLst/>
              </a:prstGeom>
              <a:noFill/>
              <a:ln w="38100">
                <a:solidFill>
                  <a:srgbClr val="000000"/>
                </a:solidFill>
                <a:round/>
                <a:headEnd/>
                <a:tailEnd/>
              </a:ln>
            </p:spPr>
          </p:cxnSp>
          <p:cxnSp>
            <p:nvCxnSpPr>
              <p:cNvPr id="1033" name="AutoShape 9"/>
              <p:cNvCxnSpPr>
                <a:cxnSpLocks noChangeShapeType="1"/>
              </p:cNvCxnSpPr>
              <p:nvPr/>
            </p:nvCxnSpPr>
            <p:spPr bwMode="auto">
              <a:xfrm>
                <a:off x="7159" y="5814"/>
                <a:ext cx="0" cy="720"/>
              </a:xfrm>
              <a:prstGeom prst="straightConnector1">
                <a:avLst/>
              </a:prstGeom>
              <a:noFill/>
              <a:ln w="38100">
                <a:solidFill>
                  <a:srgbClr val="000000"/>
                </a:solidFill>
                <a:round/>
                <a:headEnd/>
                <a:tailEnd/>
              </a:ln>
            </p:spPr>
          </p:cxnSp>
          <p:cxnSp>
            <p:nvCxnSpPr>
              <p:cNvPr id="1034" name="AutoShape 10"/>
              <p:cNvCxnSpPr>
                <a:cxnSpLocks noChangeShapeType="1"/>
              </p:cNvCxnSpPr>
              <p:nvPr/>
            </p:nvCxnSpPr>
            <p:spPr bwMode="auto">
              <a:xfrm>
                <a:off x="8364" y="5814"/>
                <a:ext cx="0" cy="720"/>
              </a:xfrm>
              <a:prstGeom prst="straightConnector1">
                <a:avLst/>
              </a:prstGeom>
              <a:noFill/>
              <a:ln w="38100">
                <a:solidFill>
                  <a:srgbClr val="000000"/>
                </a:solidFill>
                <a:round/>
                <a:headEnd/>
                <a:tailEnd/>
              </a:ln>
            </p:spPr>
          </p:cxnSp>
        </p:grpSp>
        <p:sp>
          <p:nvSpPr>
            <p:cNvPr id="1035" name="Text Box 11"/>
            <p:cNvSpPr txBox="1">
              <a:spLocks noChangeArrowheads="1"/>
            </p:cNvSpPr>
            <p:nvPr/>
          </p:nvSpPr>
          <p:spPr bwMode="auto">
            <a:xfrm>
              <a:off x="652" y="5943"/>
              <a:ext cx="2410" cy="360"/>
            </a:xfrm>
            <a:prstGeom prst="rect">
              <a:avLst/>
            </a:prstGeom>
            <a:noFill/>
            <a:ln w="9525">
              <a:noFill/>
              <a:miter lim="800000"/>
              <a:headEnd/>
              <a:tailEnd/>
            </a:ln>
          </p:spPr>
          <p:txBody>
            <a:bodyPr vert="horz" wrap="square" lIns="74295" tIns="8890" rIns="74295" bIns="889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smtClean="0">
                  <a:ln>
                    <a:noFill/>
                  </a:ln>
                  <a:solidFill>
                    <a:schemeClr val="tx1"/>
                  </a:solidFill>
                  <a:effectLst/>
                  <a:latin typeface="Century" pitchFamily="18" charset="0"/>
                  <a:ea typeface="ＭＳ 明朝" pitchFamily="17" charset="-128"/>
                  <a:cs typeface="ＭＳ Ｐゴシック" pitchFamily="50" charset="-128"/>
                </a:rPr>
                <a:t>とても当てはまる</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1036" name="Text Box 12"/>
            <p:cNvSpPr txBox="1">
              <a:spLocks noChangeArrowheads="1"/>
            </p:cNvSpPr>
            <p:nvPr/>
          </p:nvSpPr>
          <p:spPr bwMode="auto">
            <a:xfrm>
              <a:off x="9087" y="5943"/>
              <a:ext cx="2651" cy="540"/>
            </a:xfrm>
            <a:prstGeom prst="rect">
              <a:avLst/>
            </a:prstGeom>
            <a:noFill/>
            <a:ln w="9525">
              <a:noFill/>
              <a:miter lim="800000"/>
              <a:headEnd/>
              <a:tailEnd/>
            </a:ln>
          </p:spPr>
          <p:txBody>
            <a:bodyPr vert="horz" wrap="square" lIns="74295" tIns="8890" rIns="74295" bIns="889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smtClean="0">
                  <a:ln>
                    <a:noFill/>
                  </a:ln>
                  <a:solidFill>
                    <a:schemeClr val="tx1"/>
                  </a:solidFill>
                  <a:effectLst/>
                  <a:latin typeface="Century" pitchFamily="18" charset="0"/>
                  <a:ea typeface="ＭＳ 明朝" pitchFamily="17" charset="-128"/>
                  <a:cs typeface="ＭＳ Ｐゴシック" pitchFamily="50" charset="-128"/>
                </a:rPr>
                <a:t>全く当てはまらない</a:t>
              </a:r>
              <a:endParaRPr kumimoji="1" lang="ja-JP" sz="18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1037" name="Text Box 13"/>
            <p:cNvSpPr txBox="1">
              <a:spLocks noChangeArrowheads="1"/>
            </p:cNvSpPr>
            <p:nvPr/>
          </p:nvSpPr>
          <p:spPr bwMode="auto">
            <a:xfrm>
              <a:off x="2580" y="5484"/>
              <a:ext cx="1020" cy="459"/>
            </a:xfrm>
            <a:prstGeom prst="rect">
              <a:avLst/>
            </a:prstGeom>
            <a:noFill/>
            <a:ln w="9525">
              <a:noFill/>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smtClean="0">
                  <a:ln>
                    <a:noFill/>
                  </a:ln>
                  <a:solidFill>
                    <a:schemeClr val="tx1"/>
                  </a:solidFill>
                  <a:effectLst/>
                  <a:latin typeface="Century" pitchFamily="18" charset="0"/>
                  <a:ea typeface="ＭＳ 明朝" pitchFamily="17" charset="-128"/>
                  <a:cs typeface="ＭＳ Ｐゴシック" pitchFamily="50" charset="-128"/>
                </a:rPr>
                <a:t>６</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1038" name="Text Box 14"/>
            <p:cNvSpPr txBox="1">
              <a:spLocks noChangeArrowheads="1"/>
            </p:cNvSpPr>
            <p:nvPr/>
          </p:nvSpPr>
          <p:spPr bwMode="auto">
            <a:xfrm>
              <a:off x="3947" y="5475"/>
              <a:ext cx="723" cy="330"/>
            </a:xfrm>
            <a:prstGeom prst="rect">
              <a:avLst/>
            </a:prstGeom>
            <a:noFill/>
            <a:ln w="9525">
              <a:noFill/>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smtClean="0">
                  <a:ln>
                    <a:noFill/>
                  </a:ln>
                  <a:solidFill>
                    <a:schemeClr val="tx1"/>
                  </a:solidFill>
                  <a:effectLst/>
                  <a:latin typeface="Century" pitchFamily="18" charset="0"/>
                  <a:ea typeface="ＭＳ 明朝" pitchFamily="17" charset="-128"/>
                  <a:cs typeface="ＭＳ Ｐゴシック" pitchFamily="50" charset="-128"/>
                </a:rPr>
                <a:t>５</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1039" name="Text Box 15"/>
            <p:cNvSpPr txBox="1">
              <a:spLocks noChangeArrowheads="1"/>
            </p:cNvSpPr>
            <p:nvPr/>
          </p:nvSpPr>
          <p:spPr bwMode="auto">
            <a:xfrm>
              <a:off x="5113" y="5475"/>
              <a:ext cx="723" cy="339"/>
            </a:xfrm>
            <a:prstGeom prst="rect">
              <a:avLst/>
            </a:prstGeom>
            <a:noFill/>
            <a:ln w="9525">
              <a:noFill/>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smtClean="0">
                  <a:ln>
                    <a:noFill/>
                  </a:ln>
                  <a:solidFill>
                    <a:schemeClr val="tx1"/>
                  </a:solidFill>
                  <a:effectLst/>
                  <a:latin typeface="Century" pitchFamily="18" charset="0"/>
                  <a:ea typeface="ＭＳ 明朝" pitchFamily="17" charset="-128"/>
                  <a:cs typeface="ＭＳ Ｐゴシック" pitchFamily="50" charset="-128"/>
                </a:rPr>
                <a:t>４</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1040" name="Text Box 16"/>
            <p:cNvSpPr txBox="1">
              <a:spLocks noChangeArrowheads="1"/>
            </p:cNvSpPr>
            <p:nvPr/>
          </p:nvSpPr>
          <p:spPr bwMode="auto">
            <a:xfrm>
              <a:off x="6315" y="5460"/>
              <a:ext cx="723" cy="339"/>
            </a:xfrm>
            <a:prstGeom prst="rect">
              <a:avLst/>
            </a:prstGeom>
            <a:noFill/>
            <a:ln w="9525">
              <a:noFill/>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smtClean="0">
                  <a:ln>
                    <a:noFill/>
                  </a:ln>
                  <a:solidFill>
                    <a:schemeClr val="tx1"/>
                  </a:solidFill>
                  <a:effectLst/>
                  <a:latin typeface="Century" pitchFamily="18" charset="0"/>
                  <a:ea typeface="ＭＳ 明朝" pitchFamily="17" charset="-128"/>
                  <a:cs typeface="ＭＳ Ｐゴシック" pitchFamily="50" charset="-128"/>
                </a:rPr>
                <a:t>３</a:t>
              </a:r>
              <a:endParaRPr kumimoji="1" lang="ja-JP" sz="18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1041" name="Text Box 17"/>
            <p:cNvSpPr txBox="1">
              <a:spLocks noChangeArrowheads="1"/>
            </p:cNvSpPr>
            <p:nvPr/>
          </p:nvSpPr>
          <p:spPr bwMode="auto">
            <a:xfrm>
              <a:off x="7530" y="5430"/>
              <a:ext cx="723" cy="375"/>
            </a:xfrm>
            <a:prstGeom prst="rect">
              <a:avLst/>
            </a:prstGeom>
            <a:noFill/>
            <a:ln w="9525">
              <a:noFill/>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smtClean="0">
                  <a:ln>
                    <a:noFill/>
                  </a:ln>
                  <a:solidFill>
                    <a:schemeClr val="tx1"/>
                  </a:solidFill>
                  <a:effectLst/>
                  <a:latin typeface="Century" pitchFamily="18" charset="0"/>
                  <a:ea typeface="ＭＳ 明朝" pitchFamily="17" charset="-128"/>
                  <a:cs typeface="ＭＳ Ｐゴシック" pitchFamily="50" charset="-128"/>
                </a:rPr>
                <a:t>２</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1042" name="Text Box 18"/>
            <p:cNvSpPr txBox="1">
              <a:spLocks noChangeArrowheads="1"/>
            </p:cNvSpPr>
            <p:nvPr/>
          </p:nvSpPr>
          <p:spPr bwMode="auto">
            <a:xfrm>
              <a:off x="8745" y="5466"/>
              <a:ext cx="723" cy="339"/>
            </a:xfrm>
            <a:prstGeom prst="rect">
              <a:avLst/>
            </a:prstGeom>
            <a:noFill/>
            <a:ln w="9525">
              <a:noFill/>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smtClean="0">
                  <a:ln>
                    <a:noFill/>
                  </a:ln>
                  <a:solidFill>
                    <a:schemeClr val="tx1"/>
                  </a:solidFill>
                  <a:effectLst/>
                  <a:latin typeface="Century" pitchFamily="18" charset="0"/>
                  <a:ea typeface="ＭＳ 明朝" pitchFamily="17" charset="-128"/>
                  <a:cs typeface="ＭＳ Ｐゴシック" pitchFamily="50" charset="-128"/>
                </a:rPr>
                <a:t>１</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grpSp>
      <p:grpSp>
        <p:nvGrpSpPr>
          <p:cNvPr id="9" name="Group 2"/>
          <p:cNvGrpSpPr>
            <a:grpSpLocks/>
          </p:cNvGrpSpPr>
          <p:nvPr/>
        </p:nvGrpSpPr>
        <p:grpSpPr bwMode="auto">
          <a:xfrm>
            <a:off x="0" y="5229200"/>
            <a:ext cx="8820472" cy="701675"/>
            <a:chOff x="652" y="5430"/>
            <a:chExt cx="11086" cy="1104"/>
          </a:xfrm>
        </p:grpSpPr>
        <p:grpSp>
          <p:nvGrpSpPr>
            <p:cNvPr id="10" name="Group 3"/>
            <p:cNvGrpSpPr>
              <a:grpSpLocks/>
            </p:cNvGrpSpPr>
            <p:nvPr/>
          </p:nvGrpSpPr>
          <p:grpSpPr bwMode="auto">
            <a:xfrm>
              <a:off x="3062" y="5814"/>
              <a:ext cx="6025" cy="720"/>
              <a:chOff x="2339" y="5814"/>
              <a:chExt cx="6025" cy="720"/>
            </a:xfrm>
          </p:grpSpPr>
          <p:cxnSp>
            <p:nvCxnSpPr>
              <p:cNvPr id="34" name="AutoShape 4"/>
              <p:cNvCxnSpPr>
                <a:cxnSpLocks noChangeShapeType="1"/>
              </p:cNvCxnSpPr>
              <p:nvPr/>
            </p:nvCxnSpPr>
            <p:spPr bwMode="auto">
              <a:xfrm>
                <a:off x="2339" y="6174"/>
                <a:ext cx="6025" cy="1"/>
              </a:xfrm>
              <a:prstGeom prst="straightConnector1">
                <a:avLst/>
              </a:prstGeom>
              <a:noFill/>
              <a:ln w="38100">
                <a:solidFill>
                  <a:srgbClr val="000000"/>
                </a:solidFill>
                <a:round/>
                <a:headEnd/>
                <a:tailEnd/>
              </a:ln>
            </p:spPr>
          </p:cxnSp>
          <p:cxnSp>
            <p:nvCxnSpPr>
              <p:cNvPr id="35" name="AutoShape 5"/>
              <p:cNvCxnSpPr>
                <a:cxnSpLocks noChangeShapeType="1"/>
              </p:cNvCxnSpPr>
              <p:nvPr/>
            </p:nvCxnSpPr>
            <p:spPr bwMode="auto">
              <a:xfrm>
                <a:off x="2339" y="5814"/>
                <a:ext cx="0" cy="720"/>
              </a:xfrm>
              <a:prstGeom prst="straightConnector1">
                <a:avLst/>
              </a:prstGeom>
              <a:noFill/>
              <a:ln w="38100">
                <a:solidFill>
                  <a:srgbClr val="000000"/>
                </a:solidFill>
                <a:round/>
                <a:headEnd/>
                <a:tailEnd/>
              </a:ln>
            </p:spPr>
          </p:cxnSp>
          <p:cxnSp>
            <p:nvCxnSpPr>
              <p:cNvPr id="36" name="AutoShape 6"/>
              <p:cNvCxnSpPr>
                <a:cxnSpLocks noChangeShapeType="1"/>
              </p:cNvCxnSpPr>
              <p:nvPr/>
            </p:nvCxnSpPr>
            <p:spPr bwMode="auto">
              <a:xfrm>
                <a:off x="3539" y="5814"/>
                <a:ext cx="0" cy="720"/>
              </a:xfrm>
              <a:prstGeom prst="straightConnector1">
                <a:avLst/>
              </a:prstGeom>
              <a:noFill/>
              <a:ln w="38100">
                <a:solidFill>
                  <a:srgbClr val="000000"/>
                </a:solidFill>
                <a:round/>
                <a:headEnd/>
                <a:tailEnd/>
              </a:ln>
            </p:spPr>
          </p:cxnSp>
          <p:cxnSp>
            <p:nvCxnSpPr>
              <p:cNvPr id="37" name="AutoShape 7"/>
              <p:cNvCxnSpPr>
                <a:cxnSpLocks noChangeShapeType="1"/>
              </p:cNvCxnSpPr>
              <p:nvPr/>
            </p:nvCxnSpPr>
            <p:spPr bwMode="auto">
              <a:xfrm>
                <a:off x="4749" y="5814"/>
                <a:ext cx="0" cy="720"/>
              </a:xfrm>
              <a:prstGeom prst="straightConnector1">
                <a:avLst/>
              </a:prstGeom>
              <a:noFill/>
              <a:ln w="38100">
                <a:solidFill>
                  <a:srgbClr val="000000"/>
                </a:solidFill>
                <a:round/>
                <a:headEnd/>
                <a:tailEnd/>
              </a:ln>
            </p:spPr>
          </p:cxnSp>
          <p:cxnSp>
            <p:nvCxnSpPr>
              <p:cNvPr id="38" name="AutoShape 8"/>
              <p:cNvCxnSpPr>
                <a:cxnSpLocks noChangeShapeType="1"/>
              </p:cNvCxnSpPr>
              <p:nvPr/>
            </p:nvCxnSpPr>
            <p:spPr bwMode="auto">
              <a:xfrm>
                <a:off x="5954" y="5814"/>
                <a:ext cx="0" cy="720"/>
              </a:xfrm>
              <a:prstGeom prst="straightConnector1">
                <a:avLst/>
              </a:prstGeom>
              <a:noFill/>
              <a:ln w="38100">
                <a:solidFill>
                  <a:srgbClr val="000000"/>
                </a:solidFill>
                <a:round/>
                <a:headEnd/>
                <a:tailEnd/>
              </a:ln>
            </p:spPr>
          </p:cxnSp>
          <p:cxnSp>
            <p:nvCxnSpPr>
              <p:cNvPr id="39" name="AutoShape 9"/>
              <p:cNvCxnSpPr>
                <a:cxnSpLocks noChangeShapeType="1"/>
              </p:cNvCxnSpPr>
              <p:nvPr/>
            </p:nvCxnSpPr>
            <p:spPr bwMode="auto">
              <a:xfrm>
                <a:off x="7159" y="5814"/>
                <a:ext cx="0" cy="720"/>
              </a:xfrm>
              <a:prstGeom prst="straightConnector1">
                <a:avLst/>
              </a:prstGeom>
              <a:noFill/>
              <a:ln w="38100">
                <a:solidFill>
                  <a:srgbClr val="000000"/>
                </a:solidFill>
                <a:round/>
                <a:headEnd/>
                <a:tailEnd/>
              </a:ln>
            </p:spPr>
          </p:cxnSp>
          <p:cxnSp>
            <p:nvCxnSpPr>
              <p:cNvPr id="40" name="AutoShape 10"/>
              <p:cNvCxnSpPr>
                <a:cxnSpLocks noChangeShapeType="1"/>
              </p:cNvCxnSpPr>
              <p:nvPr/>
            </p:nvCxnSpPr>
            <p:spPr bwMode="auto">
              <a:xfrm>
                <a:off x="8364" y="5814"/>
                <a:ext cx="0" cy="720"/>
              </a:xfrm>
              <a:prstGeom prst="straightConnector1">
                <a:avLst/>
              </a:prstGeom>
              <a:noFill/>
              <a:ln w="38100">
                <a:solidFill>
                  <a:srgbClr val="000000"/>
                </a:solidFill>
                <a:round/>
                <a:headEnd/>
                <a:tailEnd/>
              </a:ln>
            </p:spPr>
          </p:cxnSp>
        </p:grpSp>
        <p:sp>
          <p:nvSpPr>
            <p:cNvPr id="26" name="Text Box 11"/>
            <p:cNvSpPr txBox="1">
              <a:spLocks noChangeArrowheads="1"/>
            </p:cNvSpPr>
            <p:nvPr/>
          </p:nvSpPr>
          <p:spPr bwMode="auto">
            <a:xfrm>
              <a:off x="652" y="5943"/>
              <a:ext cx="2410" cy="360"/>
            </a:xfrm>
            <a:prstGeom prst="rect">
              <a:avLst/>
            </a:prstGeom>
            <a:noFill/>
            <a:ln w="9525">
              <a:noFill/>
              <a:miter lim="800000"/>
              <a:headEnd/>
              <a:tailEnd/>
            </a:ln>
          </p:spPr>
          <p:txBody>
            <a:bodyPr vert="horz" wrap="square" lIns="74295" tIns="8890" rIns="74295" bIns="889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smtClean="0">
                  <a:ln>
                    <a:noFill/>
                  </a:ln>
                  <a:solidFill>
                    <a:schemeClr val="tx1"/>
                  </a:solidFill>
                  <a:effectLst/>
                  <a:latin typeface="Century" pitchFamily="18" charset="0"/>
                  <a:ea typeface="ＭＳ 明朝" pitchFamily="17" charset="-128"/>
                  <a:cs typeface="ＭＳ Ｐゴシック" pitchFamily="50" charset="-128"/>
                </a:rPr>
                <a:t>とても当てはまる</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7" name="Text Box 12"/>
            <p:cNvSpPr txBox="1">
              <a:spLocks noChangeArrowheads="1"/>
            </p:cNvSpPr>
            <p:nvPr/>
          </p:nvSpPr>
          <p:spPr bwMode="auto">
            <a:xfrm>
              <a:off x="9087" y="5943"/>
              <a:ext cx="2651" cy="540"/>
            </a:xfrm>
            <a:prstGeom prst="rect">
              <a:avLst/>
            </a:prstGeom>
            <a:noFill/>
            <a:ln w="9525">
              <a:noFill/>
              <a:miter lim="800000"/>
              <a:headEnd/>
              <a:tailEnd/>
            </a:ln>
          </p:spPr>
          <p:txBody>
            <a:bodyPr vert="horz" wrap="square" lIns="74295" tIns="8890" rIns="74295" bIns="889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smtClean="0">
                  <a:ln>
                    <a:noFill/>
                  </a:ln>
                  <a:solidFill>
                    <a:schemeClr val="tx1"/>
                  </a:solidFill>
                  <a:effectLst/>
                  <a:latin typeface="Century" pitchFamily="18" charset="0"/>
                  <a:ea typeface="ＭＳ 明朝" pitchFamily="17" charset="-128"/>
                  <a:cs typeface="ＭＳ Ｐゴシック" pitchFamily="50" charset="-128"/>
                </a:rPr>
                <a:t>全く当てはまらない</a:t>
              </a:r>
              <a:endParaRPr kumimoji="1" lang="ja-JP" sz="18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8" name="Text Box 13"/>
            <p:cNvSpPr txBox="1">
              <a:spLocks noChangeArrowheads="1"/>
            </p:cNvSpPr>
            <p:nvPr/>
          </p:nvSpPr>
          <p:spPr bwMode="auto">
            <a:xfrm>
              <a:off x="2580" y="5484"/>
              <a:ext cx="1020" cy="459"/>
            </a:xfrm>
            <a:prstGeom prst="rect">
              <a:avLst/>
            </a:prstGeom>
            <a:noFill/>
            <a:ln w="9525">
              <a:noFill/>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smtClean="0">
                  <a:ln>
                    <a:noFill/>
                  </a:ln>
                  <a:solidFill>
                    <a:schemeClr val="tx1"/>
                  </a:solidFill>
                  <a:effectLst/>
                  <a:latin typeface="Century" pitchFamily="18" charset="0"/>
                  <a:ea typeface="ＭＳ 明朝" pitchFamily="17" charset="-128"/>
                  <a:cs typeface="ＭＳ Ｐゴシック" pitchFamily="50" charset="-128"/>
                </a:rPr>
                <a:t>６</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9" name="Text Box 14"/>
            <p:cNvSpPr txBox="1">
              <a:spLocks noChangeArrowheads="1"/>
            </p:cNvSpPr>
            <p:nvPr/>
          </p:nvSpPr>
          <p:spPr bwMode="auto">
            <a:xfrm>
              <a:off x="3947" y="5475"/>
              <a:ext cx="723" cy="330"/>
            </a:xfrm>
            <a:prstGeom prst="rect">
              <a:avLst/>
            </a:prstGeom>
            <a:noFill/>
            <a:ln w="9525">
              <a:noFill/>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smtClean="0">
                  <a:ln>
                    <a:noFill/>
                  </a:ln>
                  <a:solidFill>
                    <a:schemeClr val="tx1"/>
                  </a:solidFill>
                  <a:effectLst/>
                  <a:latin typeface="Century" pitchFamily="18" charset="0"/>
                  <a:ea typeface="ＭＳ 明朝" pitchFamily="17" charset="-128"/>
                  <a:cs typeface="ＭＳ Ｐゴシック" pitchFamily="50" charset="-128"/>
                </a:rPr>
                <a:t>５</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30" name="Text Box 15"/>
            <p:cNvSpPr txBox="1">
              <a:spLocks noChangeArrowheads="1"/>
            </p:cNvSpPr>
            <p:nvPr/>
          </p:nvSpPr>
          <p:spPr bwMode="auto">
            <a:xfrm>
              <a:off x="5113" y="5475"/>
              <a:ext cx="723" cy="339"/>
            </a:xfrm>
            <a:prstGeom prst="rect">
              <a:avLst/>
            </a:prstGeom>
            <a:noFill/>
            <a:ln w="9525">
              <a:noFill/>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smtClean="0">
                  <a:ln>
                    <a:noFill/>
                  </a:ln>
                  <a:solidFill>
                    <a:schemeClr val="tx1"/>
                  </a:solidFill>
                  <a:effectLst/>
                  <a:latin typeface="Century" pitchFamily="18" charset="0"/>
                  <a:ea typeface="ＭＳ 明朝" pitchFamily="17" charset="-128"/>
                  <a:cs typeface="ＭＳ Ｐゴシック" pitchFamily="50" charset="-128"/>
                </a:rPr>
                <a:t>４</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31" name="Text Box 16"/>
            <p:cNvSpPr txBox="1">
              <a:spLocks noChangeArrowheads="1"/>
            </p:cNvSpPr>
            <p:nvPr/>
          </p:nvSpPr>
          <p:spPr bwMode="auto">
            <a:xfrm>
              <a:off x="6315" y="5460"/>
              <a:ext cx="723" cy="339"/>
            </a:xfrm>
            <a:prstGeom prst="rect">
              <a:avLst/>
            </a:prstGeom>
            <a:noFill/>
            <a:ln w="9525">
              <a:noFill/>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smtClean="0">
                  <a:ln>
                    <a:noFill/>
                  </a:ln>
                  <a:solidFill>
                    <a:schemeClr val="tx1"/>
                  </a:solidFill>
                  <a:effectLst/>
                  <a:latin typeface="Century" pitchFamily="18" charset="0"/>
                  <a:ea typeface="ＭＳ 明朝" pitchFamily="17" charset="-128"/>
                  <a:cs typeface="ＭＳ Ｐゴシック" pitchFamily="50" charset="-128"/>
                </a:rPr>
                <a:t>３</a:t>
              </a:r>
              <a:endParaRPr kumimoji="1" lang="ja-JP" sz="18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32" name="Text Box 17"/>
            <p:cNvSpPr txBox="1">
              <a:spLocks noChangeArrowheads="1"/>
            </p:cNvSpPr>
            <p:nvPr/>
          </p:nvSpPr>
          <p:spPr bwMode="auto">
            <a:xfrm>
              <a:off x="7530" y="5430"/>
              <a:ext cx="723" cy="375"/>
            </a:xfrm>
            <a:prstGeom prst="rect">
              <a:avLst/>
            </a:prstGeom>
            <a:noFill/>
            <a:ln w="9525">
              <a:noFill/>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smtClean="0">
                  <a:ln>
                    <a:noFill/>
                  </a:ln>
                  <a:solidFill>
                    <a:schemeClr val="tx1"/>
                  </a:solidFill>
                  <a:effectLst/>
                  <a:latin typeface="Century" pitchFamily="18" charset="0"/>
                  <a:ea typeface="ＭＳ 明朝" pitchFamily="17" charset="-128"/>
                  <a:cs typeface="ＭＳ Ｐゴシック" pitchFamily="50" charset="-128"/>
                </a:rPr>
                <a:t>２</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33" name="Text Box 18"/>
            <p:cNvSpPr txBox="1">
              <a:spLocks noChangeArrowheads="1"/>
            </p:cNvSpPr>
            <p:nvPr/>
          </p:nvSpPr>
          <p:spPr bwMode="auto">
            <a:xfrm>
              <a:off x="8745" y="5466"/>
              <a:ext cx="723" cy="339"/>
            </a:xfrm>
            <a:prstGeom prst="rect">
              <a:avLst/>
            </a:prstGeom>
            <a:noFill/>
            <a:ln w="9525">
              <a:noFill/>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smtClean="0">
                  <a:ln>
                    <a:noFill/>
                  </a:ln>
                  <a:solidFill>
                    <a:schemeClr val="tx1"/>
                  </a:solidFill>
                  <a:effectLst/>
                  <a:latin typeface="Century" pitchFamily="18" charset="0"/>
                  <a:ea typeface="ＭＳ 明朝" pitchFamily="17" charset="-128"/>
                  <a:cs typeface="ＭＳ Ｐゴシック" pitchFamily="50" charset="-128"/>
                </a:rPr>
                <a:t>１</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gr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調査概要</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調査対象：</a:t>
            </a:r>
            <a:endParaRPr kumimoji="1" lang="en-US" altLang="ja-JP" dirty="0" smtClean="0"/>
          </a:p>
          <a:p>
            <a:r>
              <a:rPr lang="ja-JP" altLang="en-US" dirty="0" smtClean="0"/>
              <a:t>サンプル数：</a:t>
            </a:r>
            <a:endParaRPr lang="en-US" altLang="ja-JP" dirty="0" smtClean="0"/>
          </a:p>
          <a:p>
            <a:r>
              <a:rPr kumimoji="1" lang="ja-JP" altLang="en-US" dirty="0" smtClean="0"/>
              <a:t>調査期間：</a:t>
            </a:r>
            <a:endParaRPr kumimoji="1" lang="en-US" altLang="ja-JP" dirty="0" smtClean="0"/>
          </a:p>
          <a:p>
            <a:r>
              <a:rPr lang="ja-JP" altLang="en-US" dirty="0"/>
              <a:t>調査</a:t>
            </a:r>
            <a:r>
              <a:rPr lang="ja-JP" altLang="en-US" dirty="0" smtClean="0"/>
              <a:t>方法：</a:t>
            </a:r>
            <a:endParaRPr lang="en-US" altLang="ja-JP" dirty="0" smtClean="0"/>
          </a:p>
          <a:p>
            <a:endParaRPr kumimoji="1" lang="ja-JP" altLang="en-US" dirty="0"/>
          </a:p>
        </p:txBody>
      </p:sp>
      <p:sp>
        <p:nvSpPr>
          <p:cNvPr id="4" name="スライド番号プレースホルダー 3"/>
          <p:cNvSpPr>
            <a:spLocks noGrp="1"/>
          </p:cNvSpPr>
          <p:nvPr>
            <p:ph type="sldNum" sz="quarter" idx="12"/>
          </p:nvPr>
        </p:nvSpPr>
        <p:spPr/>
        <p:txBody>
          <a:bodyPr/>
          <a:lstStyle/>
          <a:p>
            <a:fld id="{2D6E0203-098D-4630-A30A-39CC9ACA3C64}" type="slidenum">
              <a:rPr kumimoji="1" lang="ja-JP" altLang="en-US" smtClean="0"/>
              <a:pPr/>
              <a:t>46</a:t>
            </a:fld>
            <a:endParaRPr kumimoji="1" lang="ja-JP" altLang="en-US"/>
          </a:p>
        </p:txBody>
      </p:sp>
    </p:spTree>
    <p:extLst>
      <p:ext uri="{BB962C8B-B14F-4D97-AF65-F5344CB8AC3E}">
        <p14:creationId xmlns:p14="http://schemas.microsoft.com/office/powerpoint/2010/main" val="289538455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参考文献・参考</a:t>
            </a:r>
            <a:r>
              <a:rPr kumimoji="1" lang="en-US" altLang="ja-JP" dirty="0" smtClean="0"/>
              <a:t>URL</a:t>
            </a:r>
            <a:endParaRPr kumimoji="1" lang="ja-JP" altLang="en-US" dirty="0"/>
          </a:p>
        </p:txBody>
      </p:sp>
      <p:sp>
        <p:nvSpPr>
          <p:cNvPr id="3" name="コンテンツ プレースホルダー 2"/>
          <p:cNvSpPr>
            <a:spLocks noGrp="1"/>
          </p:cNvSpPr>
          <p:nvPr>
            <p:ph idx="1"/>
          </p:nvPr>
        </p:nvSpPr>
        <p:spPr>
          <a:xfrm>
            <a:off x="683568" y="1600200"/>
            <a:ext cx="7920880" cy="4525963"/>
          </a:xfrm>
        </p:spPr>
        <p:txBody>
          <a:bodyPr>
            <a:normAutofit fontScale="85000" lnSpcReduction="20000"/>
          </a:bodyPr>
          <a:lstStyle/>
          <a:p>
            <a:pPr marL="0" indent="0">
              <a:spcAft>
                <a:spcPts val="600"/>
              </a:spcAft>
              <a:buNone/>
            </a:pPr>
            <a:r>
              <a:rPr lang="ja-JP" altLang="en-US" sz="1800" b="1" dirty="0"/>
              <a:t>加藤智也（</a:t>
            </a:r>
            <a:r>
              <a:rPr lang="en-US" altLang="ja-JP" sz="1800" b="1" dirty="0"/>
              <a:t>2003</a:t>
            </a:r>
            <a:r>
              <a:rPr lang="ja-JP" altLang="en-US" sz="1800" b="1" dirty="0"/>
              <a:t>）</a:t>
            </a:r>
            <a:r>
              <a:rPr lang="en-US" altLang="ja-JP" sz="1800" b="1" dirty="0"/>
              <a:t>Web</a:t>
            </a:r>
            <a:r>
              <a:rPr lang="ja-JP" altLang="en-US" sz="1800" b="1" dirty="0"/>
              <a:t>における消費者参加型商品開発に関する考察</a:t>
            </a:r>
            <a:endParaRPr lang="en-US" altLang="ja-JP" sz="1800" b="1" dirty="0"/>
          </a:p>
          <a:p>
            <a:pPr marL="0" indent="0">
              <a:spcAft>
                <a:spcPts val="600"/>
              </a:spcAft>
              <a:buNone/>
            </a:pPr>
            <a:r>
              <a:rPr lang="ja-JP" altLang="en-US" sz="1800" b="1" dirty="0">
                <a:solidFill>
                  <a:prstClr val="black"/>
                </a:solidFill>
              </a:rPr>
              <a:t>王蕤（</a:t>
            </a:r>
            <a:r>
              <a:rPr lang="en-US" altLang="ja-JP" sz="1800" b="1" dirty="0">
                <a:solidFill>
                  <a:prstClr val="black"/>
                </a:solidFill>
              </a:rPr>
              <a:t>2008</a:t>
            </a:r>
            <a:r>
              <a:rPr lang="ja-JP" altLang="en-US" sz="1800" b="1" dirty="0">
                <a:solidFill>
                  <a:prstClr val="black"/>
                </a:solidFill>
              </a:rPr>
              <a:t>）「</a:t>
            </a:r>
            <a:r>
              <a:rPr lang="ja-JP" altLang="en-US" sz="1700" b="1" dirty="0">
                <a:solidFill>
                  <a:prstClr val="black"/>
                </a:solidFill>
              </a:rPr>
              <a:t>広告における有名人の専門性と一致制の効果に関する研究」</a:t>
            </a:r>
            <a:r>
              <a:rPr lang="en-US" altLang="ja-JP" sz="1700" b="1" dirty="0">
                <a:solidFill>
                  <a:prstClr val="black"/>
                </a:solidFill>
              </a:rPr>
              <a:t>『</a:t>
            </a:r>
            <a:r>
              <a:rPr lang="ja-JP" altLang="en-US" sz="1700" b="1" dirty="0">
                <a:solidFill>
                  <a:prstClr val="black"/>
                </a:solidFill>
              </a:rPr>
              <a:t>・・・</a:t>
            </a:r>
            <a:r>
              <a:rPr lang="en-US" altLang="ja-JP" sz="1700" b="1" dirty="0">
                <a:solidFill>
                  <a:prstClr val="black"/>
                </a:solidFill>
              </a:rPr>
              <a:t>』</a:t>
            </a:r>
            <a:r>
              <a:rPr lang="ja-JP" altLang="en-US" sz="1700" b="1" dirty="0">
                <a:solidFill>
                  <a:prstClr val="black"/>
                </a:solidFill>
              </a:rPr>
              <a:t>　</a:t>
            </a:r>
            <a:r>
              <a:rPr lang="ja-JP" altLang="en-US" sz="1700" b="1" dirty="0" smtClean="0">
                <a:solidFill>
                  <a:prstClr val="black"/>
                </a:solidFill>
              </a:rPr>
              <a:t>出版社</a:t>
            </a:r>
            <a:endParaRPr lang="en-US" altLang="ja-JP" sz="1700" b="1" dirty="0">
              <a:solidFill>
                <a:prstClr val="black"/>
              </a:solidFill>
            </a:endParaRPr>
          </a:p>
          <a:p>
            <a:pPr marL="0" indent="0">
              <a:spcAft>
                <a:spcPts val="600"/>
              </a:spcAft>
              <a:buNone/>
            </a:pPr>
            <a:r>
              <a:rPr lang="ja-JP" altLang="en-US" sz="1800" b="1" dirty="0"/>
              <a:t>澁谷覚（</a:t>
            </a:r>
            <a:r>
              <a:rPr lang="en-US" altLang="ja-JP" sz="1800" b="1" dirty="0"/>
              <a:t>2009</a:t>
            </a:r>
            <a:r>
              <a:rPr lang="ja-JP" altLang="en-US" sz="1800" b="1" dirty="0"/>
              <a:t>）ネット・クチコミの発信者に関する手がかり情報が受け手に及ぼす影響　</a:t>
            </a:r>
            <a:endParaRPr lang="en-US" altLang="ja-JP" sz="1800" b="1" dirty="0"/>
          </a:p>
          <a:p>
            <a:pPr marL="0" indent="0">
              <a:spcAft>
                <a:spcPts val="600"/>
              </a:spcAft>
              <a:buNone/>
            </a:pPr>
            <a:r>
              <a:rPr lang="ja-JP" altLang="en-US" sz="1800" b="1" dirty="0">
                <a:solidFill>
                  <a:prstClr val="black"/>
                </a:solidFill>
              </a:rPr>
              <a:t>小林和久　「社会心理学における説得と交渉：榊博文教授定年退職記念出版」</a:t>
            </a:r>
            <a:endParaRPr lang="en-US" altLang="ja-JP" sz="1800" b="1" dirty="0">
              <a:solidFill>
                <a:prstClr val="black"/>
              </a:solidFill>
            </a:endParaRPr>
          </a:p>
          <a:p>
            <a:pPr marL="0" indent="0">
              <a:spcAft>
                <a:spcPts val="600"/>
              </a:spcAft>
              <a:buNone/>
            </a:pPr>
            <a:r>
              <a:rPr lang="ja-JP" altLang="en-US" sz="1800" b="1" dirty="0">
                <a:solidFill>
                  <a:prstClr val="black"/>
                </a:solidFill>
              </a:rPr>
              <a:t>大﨑 孝徳（</a:t>
            </a:r>
            <a:r>
              <a:rPr lang="en-US" altLang="ja-JP" sz="1800" b="1" dirty="0">
                <a:solidFill>
                  <a:prstClr val="black"/>
                </a:solidFill>
              </a:rPr>
              <a:t>2006</a:t>
            </a:r>
            <a:r>
              <a:rPr lang="ja-JP" altLang="en-US" sz="1800" b="1" dirty="0">
                <a:solidFill>
                  <a:prstClr val="black"/>
                </a:solidFill>
              </a:rPr>
              <a:t>）中企業におけるインターネットを活用した消費者参加型製品開発－豆太の事例を中心としてー</a:t>
            </a:r>
            <a:r>
              <a:rPr lang="en-US" altLang="ja-JP" sz="1700" b="1" dirty="0">
                <a:solidFill>
                  <a:prstClr val="black"/>
                </a:solidFill>
              </a:rPr>
              <a:t>	</a:t>
            </a:r>
            <a:r>
              <a:rPr lang="ja-JP" altLang="en-US" sz="1700" b="1" dirty="0">
                <a:solidFill>
                  <a:prstClr val="black"/>
                </a:solidFill>
              </a:rPr>
              <a:t>　　</a:t>
            </a:r>
            <a:r>
              <a:rPr lang="en-US" altLang="ja-JP" sz="1800" b="1" dirty="0">
                <a:solidFill>
                  <a:prstClr val="black"/>
                </a:solidFill>
              </a:rPr>
              <a:t>http://202.11.2.113/SEBM/ronso/no6_3/osaki.pdf</a:t>
            </a:r>
            <a:endParaRPr lang="en-US" altLang="ja-JP" sz="1800" dirty="0">
              <a:solidFill>
                <a:prstClr val="black"/>
              </a:solidFill>
            </a:endParaRPr>
          </a:p>
          <a:p>
            <a:pPr marL="0" indent="0">
              <a:spcAft>
                <a:spcPts val="600"/>
              </a:spcAft>
              <a:buNone/>
            </a:pPr>
            <a:r>
              <a:rPr lang="ja-JP" altLang="en-US" sz="1800" b="1" dirty="0">
                <a:solidFill>
                  <a:prstClr val="black"/>
                </a:solidFill>
              </a:rPr>
              <a:t>及川 直彦（</a:t>
            </a:r>
            <a:r>
              <a:rPr lang="en-US" altLang="ja-JP" sz="1800" b="1" dirty="0">
                <a:solidFill>
                  <a:prstClr val="black"/>
                </a:solidFill>
              </a:rPr>
              <a:t>2009</a:t>
            </a:r>
            <a:r>
              <a:rPr lang="ja-JP" altLang="en-US" sz="1800" b="1" dirty="0">
                <a:solidFill>
                  <a:prstClr val="black"/>
                </a:solidFill>
              </a:rPr>
              <a:t>） 「顧客参加型の開発・生産」に関する先行研究と残された課題　</a:t>
            </a:r>
            <a:r>
              <a:rPr lang="en-US" altLang="ja-JP" sz="1800" b="1" dirty="0">
                <a:solidFill>
                  <a:prstClr val="black"/>
                </a:solidFill>
              </a:rPr>
              <a:t>http://ci.nii.ac.jp/lognavi?name=ir&amp;lang=jp&amp;type=pdf&amp;id=http%3A%2F%2Fhdl.handle.net%2F2065%2F29940</a:t>
            </a:r>
          </a:p>
          <a:p>
            <a:pPr marL="0" indent="0">
              <a:spcAft>
                <a:spcPts val="600"/>
              </a:spcAft>
              <a:buNone/>
            </a:pPr>
            <a:r>
              <a:rPr lang="ja-JP" altLang="en-US" sz="1800" b="1" dirty="0"/>
              <a:t>山下</a:t>
            </a:r>
            <a:r>
              <a:rPr lang="ja-JP" altLang="en-US" sz="1800" b="1" dirty="0" smtClean="0"/>
              <a:t>史郎</a:t>
            </a:r>
            <a:r>
              <a:rPr lang="en-US" altLang="ja-JP" sz="1800" b="1" dirty="0" smtClean="0"/>
              <a:t>(2012)</a:t>
            </a:r>
            <a:r>
              <a:rPr lang="ja-JP" altLang="en-US" sz="1800" b="1" dirty="0" smtClean="0"/>
              <a:t>「広告</a:t>
            </a:r>
            <a:r>
              <a:rPr lang="ja-JP" altLang="en-US" sz="1800" b="1" dirty="0"/>
              <a:t>と企業のコミュニケーション・スキル</a:t>
            </a:r>
            <a:r>
              <a:rPr lang="ja-JP" altLang="en-US" sz="1800" b="1" dirty="0" smtClean="0"/>
              <a:t>」</a:t>
            </a:r>
            <a:r>
              <a:rPr lang="en-US" altLang="ja-JP" sz="1800" b="1" dirty="0" smtClean="0">
                <a:solidFill>
                  <a:prstClr val="black"/>
                </a:solidFill>
              </a:rPr>
              <a:t>『</a:t>
            </a:r>
            <a:r>
              <a:rPr lang="ja-JP" altLang="en-US" sz="1800" b="1" dirty="0" smtClean="0">
                <a:solidFill>
                  <a:prstClr val="black"/>
                </a:solidFill>
              </a:rPr>
              <a:t>社</a:t>
            </a:r>
            <a:r>
              <a:rPr lang="ja-JP" altLang="en-US" sz="1800" b="1" dirty="0">
                <a:solidFill>
                  <a:prstClr val="black"/>
                </a:solidFill>
              </a:rPr>
              <a:t>会心理学における説得と交渉：榊博文教授</a:t>
            </a:r>
            <a:r>
              <a:rPr lang="ja-JP" altLang="en-US" sz="1800" b="1" dirty="0" smtClean="0">
                <a:solidFill>
                  <a:prstClr val="black"/>
                </a:solidFill>
              </a:rPr>
              <a:t>定年退職記念出版</a:t>
            </a:r>
            <a:r>
              <a:rPr lang="en-US" altLang="ja-JP" sz="1800" b="1" dirty="0">
                <a:solidFill>
                  <a:prstClr val="black"/>
                </a:solidFill>
              </a:rPr>
              <a:t>』</a:t>
            </a:r>
            <a:r>
              <a:rPr lang="ja-JP" altLang="en-US" sz="1800" b="1" dirty="0" smtClean="0"/>
              <a:t>三恵社</a:t>
            </a:r>
            <a:endParaRPr lang="en-US" altLang="ja-JP" sz="1800" b="1" dirty="0" smtClean="0"/>
          </a:p>
          <a:p>
            <a:pPr marL="0" indent="0">
              <a:spcAft>
                <a:spcPts val="600"/>
              </a:spcAft>
              <a:buNone/>
            </a:pPr>
            <a:r>
              <a:rPr lang="en-US" altLang="ja-JP" sz="1800" b="1" dirty="0" smtClean="0">
                <a:solidFill>
                  <a:prstClr val="black"/>
                </a:solidFill>
              </a:rPr>
              <a:t>X-Memory</a:t>
            </a:r>
            <a:r>
              <a:rPr lang="ja-JP" altLang="en-US" sz="1800" b="1" dirty="0" smtClean="0">
                <a:solidFill>
                  <a:prstClr val="black"/>
                </a:solidFill>
              </a:rPr>
              <a:t>「読者モデル」</a:t>
            </a:r>
            <a:r>
              <a:rPr lang="en-US" altLang="ja-JP" sz="1800" b="1" dirty="0">
                <a:solidFill>
                  <a:prstClr val="black"/>
                </a:solidFill>
              </a:rPr>
              <a:t>http://www.x-memory.jp/glossary/fashion/fshn020.html</a:t>
            </a:r>
            <a:endParaRPr lang="en-US" altLang="ja-JP" sz="1700" b="1" dirty="0">
              <a:solidFill>
                <a:prstClr val="black"/>
              </a:solidFill>
            </a:endParaRPr>
          </a:p>
          <a:p>
            <a:pPr marL="0" lvl="0" indent="0">
              <a:spcAft>
                <a:spcPts val="600"/>
              </a:spcAft>
              <a:buNone/>
            </a:pPr>
            <a:r>
              <a:rPr lang="ja-JP" altLang="en-US" sz="1800" b="1" dirty="0"/>
              <a:t>森田泰</a:t>
            </a:r>
            <a:r>
              <a:rPr lang="ja-JP" altLang="en-US" sz="1800" b="1" dirty="0" smtClean="0"/>
              <a:t>暢</a:t>
            </a:r>
            <a:r>
              <a:rPr lang="en-US" altLang="ja-JP" sz="1800" b="1" dirty="0" smtClean="0"/>
              <a:t>(2012)</a:t>
            </a:r>
            <a:r>
              <a:rPr lang="ja-JP" altLang="en-US" sz="1800" b="1" dirty="0" smtClean="0"/>
              <a:t>イノベーション</a:t>
            </a:r>
            <a:r>
              <a:rPr lang="ja-JP" altLang="en-US" sz="1800" b="1" dirty="0"/>
              <a:t>のプロセスに関わる説得 </a:t>
            </a:r>
            <a:r>
              <a:rPr lang="en-US" altLang="ja-JP" sz="1800" b="1" dirty="0">
                <a:solidFill>
                  <a:prstClr val="black"/>
                </a:solidFill>
              </a:rPr>
              <a:t>『</a:t>
            </a:r>
            <a:r>
              <a:rPr lang="ja-JP" altLang="en-US" sz="1800" b="1" dirty="0">
                <a:solidFill>
                  <a:prstClr val="black"/>
                </a:solidFill>
              </a:rPr>
              <a:t>社会心理学における説得と交渉：榊博文教授定年退職記念出版</a:t>
            </a:r>
            <a:r>
              <a:rPr lang="en-US" altLang="ja-JP" sz="1800" b="1" dirty="0">
                <a:solidFill>
                  <a:prstClr val="black"/>
                </a:solidFill>
              </a:rPr>
              <a:t>』</a:t>
            </a:r>
            <a:r>
              <a:rPr lang="ja-JP" altLang="en-US" sz="1800" b="1" dirty="0">
                <a:solidFill>
                  <a:prstClr val="black"/>
                </a:solidFill>
              </a:rPr>
              <a:t>三</a:t>
            </a:r>
            <a:r>
              <a:rPr lang="ja-JP" altLang="en-US" sz="1800" b="1" dirty="0" smtClean="0">
                <a:solidFill>
                  <a:prstClr val="black"/>
                </a:solidFill>
              </a:rPr>
              <a:t>恵社</a:t>
            </a:r>
            <a:endParaRPr lang="en-US" altLang="ja-JP" sz="1800" b="1" dirty="0" smtClean="0">
              <a:solidFill>
                <a:prstClr val="black"/>
              </a:solidFill>
            </a:endParaRPr>
          </a:p>
          <a:p>
            <a:pPr marL="0" lvl="0" indent="0">
              <a:spcAft>
                <a:spcPts val="600"/>
              </a:spcAft>
              <a:buNone/>
            </a:pPr>
            <a:r>
              <a:rPr lang="ja-JP" altLang="en-US" sz="1800" b="1" dirty="0"/>
              <a:t>山川悟</a:t>
            </a:r>
            <a:r>
              <a:rPr lang="ja-JP" altLang="en-US" sz="1800" b="1" dirty="0" smtClean="0"/>
              <a:t>物語性</a:t>
            </a:r>
            <a:r>
              <a:rPr lang="ja-JP" altLang="en-US" sz="1800" b="1" dirty="0"/>
              <a:t>のある広告の</a:t>
            </a:r>
            <a:r>
              <a:rPr lang="en-US" altLang="ja-JP" sz="1800" b="1" dirty="0"/>
              <a:t>"</a:t>
            </a:r>
            <a:r>
              <a:rPr lang="ja-JP" altLang="en-US" sz="1800" b="1" dirty="0"/>
              <a:t>説得</a:t>
            </a:r>
            <a:r>
              <a:rPr lang="en-US" altLang="ja-JP" sz="1800" b="1" dirty="0"/>
              <a:t>"</a:t>
            </a:r>
            <a:r>
              <a:rPr lang="ja-JP" altLang="en-US" sz="1800" b="1" dirty="0"/>
              <a:t>効果とは</a:t>
            </a:r>
            <a:r>
              <a:rPr lang="en-US" altLang="ja-JP" sz="1800" b="1" dirty="0"/>
              <a:t>?</a:t>
            </a:r>
            <a:r>
              <a:rPr lang="en-US" altLang="ja-JP" sz="1800" dirty="0"/>
              <a:t> </a:t>
            </a:r>
            <a:r>
              <a:rPr lang="en-US" altLang="ja-JP" sz="1800" b="1" dirty="0">
                <a:solidFill>
                  <a:prstClr val="black"/>
                </a:solidFill>
              </a:rPr>
              <a:t>『</a:t>
            </a:r>
            <a:r>
              <a:rPr lang="ja-JP" altLang="en-US" sz="1800" b="1" dirty="0">
                <a:solidFill>
                  <a:prstClr val="black"/>
                </a:solidFill>
              </a:rPr>
              <a:t>社会心理学における説得と交渉：榊博文教授定年退職記念出版</a:t>
            </a:r>
            <a:r>
              <a:rPr lang="en-US" altLang="ja-JP" sz="1800" b="1" dirty="0">
                <a:solidFill>
                  <a:prstClr val="black"/>
                </a:solidFill>
              </a:rPr>
              <a:t>』</a:t>
            </a:r>
            <a:r>
              <a:rPr lang="ja-JP" altLang="en-US" sz="1800" b="1" dirty="0">
                <a:solidFill>
                  <a:prstClr val="black"/>
                </a:solidFill>
              </a:rPr>
              <a:t>三恵社</a:t>
            </a:r>
            <a:endParaRPr lang="en-US" altLang="ja-JP" sz="1800" b="1" dirty="0">
              <a:solidFill>
                <a:prstClr val="black"/>
              </a:solidFill>
            </a:endParaRPr>
          </a:p>
          <a:p>
            <a:pPr marL="0" lvl="0" indent="0">
              <a:spcAft>
                <a:spcPts val="600"/>
              </a:spcAft>
              <a:buNone/>
            </a:pPr>
            <a:endParaRPr lang="en-US" altLang="ja-JP" sz="1800" b="1" dirty="0">
              <a:solidFill>
                <a:prstClr val="black"/>
              </a:solidFill>
            </a:endParaRPr>
          </a:p>
          <a:p>
            <a:pPr marL="0" indent="0">
              <a:buNone/>
            </a:pPr>
            <a:endParaRPr lang="en-US" altLang="ja-JP" sz="1700" b="1" dirty="0">
              <a:solidFill>
                <a:prstClr val="black"/>
              </a:solidFill>
            </a:endParaRPr>
          </a:p>
          <a:p>
            <a:pPr marL="0" indent="0">
              <a:buNone/>
            </a:pPr>
            <a:endParaRPr lang="en-US" altLang="ja-JP" sz="1700" b="1" dirty="0">
              <a:solidFill>
                <a:prstClr val="black"/>
              </a:solidFill>
            </a:endParaRPr>
          </a:p>
          <a:p>
            <a:pPr marL="0" indent="0">
              <a:buNone/>
            </a:pPr>
            <a:endParaRPr lang="en-US" altLang="ja-JP" sz="1700" b="1" dirty="0">
              <a:solidFill>
                <a:prstClr val="black"/>
              </a:solidFill>
            </a:endParaRPr>
          </a:p>
          <a:p>
            <a:endParaRPr kumimoji="1" lang="ja-JP" altLang="en-US" dirty="0"/>
          </a:p>
        </p:txBody>
      </p:sp>
      <p:sp>
        <p:nvSpPr>
          <p:cNvPr id="4" name="スライド番号プレースホルダー 3"/>
          <p:cNvSpPr>
            <a:spLocks noGrp="1"/>
          </p:cNvSpPr>
          <p:nvPr>
            <p:ph type="sldNum" sz="quarter" idx="12"/>
          </p:nvPr>
        </p:nvSpPr>
        <p:spPr>
          <a:xfrm>
            <a:off x="7010400" y="6492875"/>
            <a:ext cx="2133600" cy="365125"/>
          </a:xfrm>
        </p:spPr>
        <p:txBody>
          <a:bodyPr/>
          <a:lstStyle/>
          <a:p>
            <a:fld id="{2D6E0203-098D-4630-A30A-39CC9ACA3C64}" type="slidenum">
              <a:rPr kumimoji="1" lang="ja-JP" altLang="en-US" sz="2400" b="1" smtClean="0">
                <a:solidFill>
                  <a:schemeClr val="tx1"/>
                </a:solidFill>
              </a:rPr>
              <a:pPr/>
              <a:t>47</a:t>
            </a:fld>
            <a:endParaRPr kumimoji="1" lang="ja-JP" altLang="en-US" b="1" dirty="0">
              <a:solidFill>
                <a:schemeClr val="tx1"/>
              </a:solidFill>
            </a:endParaRPr>
          </a:p>
        </p:txBody>
      </p:sp>
      <p:cxnSp>
        <p:nvCxnSpPr>
          <p:cNvPr id="7" name="直線コネクタ 5"/>
          <p:cNvCxnSpPr/>
          <p:nvPr/>
        </p:nvCxnSpPr>
        <p:spPr>
          <a:xfrm>
            <a:off x="0" y="1268760"/>
            <a:ext cx="9144000" cy="0"/>
          </a:xfrm>
          <a:prstGeom prst="line">
            <a:avLst/>
          </a:prstGeom>
          <a:ln w="76200">
            <a:solidFill>
              <a:schemeClr val="accent1">
                <a:lumMod val="60000"/>
                <a:lumOff val="40000"/>
              </a:schemeClr>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691459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3" name="コンテンツ プレースホルダー 2"/>
          <p:cNvSpPr>
            <a:spLocks noGrp="1"/>
          </p:cNvSpPr>
          <p:nvPr>
            <p:ph idx="1"/>
          </p:nvPr>
        </p:nvSpPr>
        <p:spPr/>
        <p:txBody>
          <a:bodyPr/>
          <a:lstStyle/>
          <a:p>
            <a:r>
              <a:rPr kumimoji="1" lang="ja-JP" altLang="en-US" dirty="0" smtClean="0"/>
              <a:t>ご静聴ありがとうございました</a:t>
            </a:r>
            <a:endParaRPr kumimoji="1" lang="ja-JP" altLang="en-US" dirty="0"/>
          </a:p>
        </p:txBody>
      </p:sp>
      <p:sp>
        <p:nvSpPr>
          <p:cNvPr id="4" name="スライド番号プレースホルダー 3"/>
          <p:cNvSpPr>
            <a:spLocks noGrp="1"/>
          </p:cNvSpPr>
          <p:nvPr>
            <p:ph type="sldNum" sz="quarter" idx="12"/>
          </p:nvPr>
        </p:nvSpPr>
        <p:spPr/>
        <p:txBody>
          <a:bodyPr/>
          <a:lstStyle/>
          <a:p>
            <a:fld id="{2D6E0203-098D-4630-A30A-39CC9ACA3C64}" type="slidenum">
              <a:rPr kumimoji="1" lang="ja-JP" altLang="en-US" smtClean="0"/>
              <a:pPr/>
              <a:t>48</a:t>
            </a:fld>
            <a:endParaRPr kumimoji="1" lang="ja-JP" altLang="en-US"/>
          </a:p>
        </p:txBody>
      </p:sp>
    </p:spTree>
    <p:extLst>
      <p:ext uri="{BB962C8B-B14F-4D97-AF65-F5344CB8AC3E}">
        <p14:creationId xmlns:p14="http://schemas.microsoft.com/office/powerpoint/2010/main" val="13584818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直線矢印コネクタ 19"/>
          <p:cNvCxnSpPr/>
          <p:nvPr/>
        </p:nvCxnSpPr>
        <p:spPr>
          <a:xfrm flipH="1">
            <a:off x="1691680" y="4013914"/>
            <a:ext cx="1897950" cy="0"/>
          </a:xfrm>
          <a:prstGeom prst="straightConnector1">
            <a:avLst/>
          </a:prstGeom>
          <a:ln w="95250">
            <a:solidFill>
              <a:schemeClr val="tx2">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sp>
        <p:nvSpPr>
          <p:cNvPr id="21" name="正方形/長方形 20"/>
          <p:cNvSpPr/>
          <p:nvPr/>
        </p:nvSpPr>
        <p:spPr>
          <a:xfrm>
            <a:off x="889097" y="3357563"/>
            <a:ext cx="3649916" cy="2880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a:solidFill>
                  <a:schemeClr val="tx1"/>
                </a:solidFill>
              </a:rPr>
              <a:t>開発・生産をオープン化</a:t>
            </a:r>
            <a:endParaRPr kumimoji="1" lang="ja-JP" altLang="en-US" sz="2000" dirty="0">
              <a:solidFill>
                <a:schemeClr val="tx1"/>
              </a:solidFill>
            </a:endParaRPr>
          </a:p>
        </p:txBody>
      </p:sp>
      <p:cxnSp>
        <p:nvCxnSpPr>
          <p:cNvPr id="23" name="直線矢印コネクタ 22"/>
          <p:cNvCxnSpPr/>
          <p:nvPr/>
        </p:nvCxnSpPr>
        <p:spPr>
          <a:xfrm>
            <a:off x="1813779" y="5013176"/>
            <a:ext cx="1908308" cy="0"/>
          </a:xfrm>
          <a:prstGeom prst="straightConnector1">
            <a:avLst/>
          </a:prstGeom>
          <a:ln w="95250">
            <a:solidFill>
              <a:schemeClr val="tx2">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sp>
        <p:nvSpPr>
          <p:cNvPr id="24" name="正方形/長方形 23"/>
          <p:cNvSpPr/>
          <p:nvPr/>
        </p:nvSpPr>
        <p:spPr>
          <a:xfrm>
            <a:off x="1245779" y="5466316"/>
            <a:ext cx="3113410" cy="4587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a:solidFill>
                  <a:schemeClr val="tx1"/>
                </a:solidFill>
              </a:rPr>
              <a:t>開発・生産プロセスに参加</a:t>
            </a:r>
            <a:endParaRPr lang="en-US" altLang="ja-JP" sz="2000" dirty="0" smtClean="0">
              <a:solidFill>
                <a:schemeClr val="tx1"/>
              </a:solidFill>
            </a:endParaRPr>
          </a:p>
        </p:txBody>
      </p:sp>
      <p:pic>
        <p:nvPicPr>
          <p:cNvPr id="25"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6400" b="100000" l="9600" r="89600">
                        <a14:foregroundMark x1="36800" y1="29600" x2="36800" y2="29600"/>
                        <a14:foregroundMark x1="33600" y1="6400" x2="33600" y2="6400"/>
                        <a14:foregroundMark x1="74400" y1="96000" x2="74400" y2="96000"/>
                        <a14:foregroundMark x1="75200" y1="91200" x2="75200" y2="91200"/>
                        <a14:foregroundMark x1="68800" y1="92000" x2="68800" y2="92000"/>
                        <a14:foregroundMark x1="33600" y1="92000" x2="33600" y2="92000"/>
                      </a14:backgroundRemoval>
                    </a14:imgEffect>
                  </a14:imgLayer>
                </a14:imgProps>
              </a:ext>
              <a:ext uri="{28A0092B-C50C-407E-A947-70E740481C1C}">
                <a14:useLocalDpi xmlns:a14="http://schemas.microsoft.com/office/drawing/2010/main" val="0"/>
              </a:ext>
            </a:extLst>
          </a:blip>
          <a:srcRect/>
          <a:stretch>
            <a:fillRect/>
          </a:stretch>
        </p:blipFill>
        <p:spPr bwMode="auto">
          <a:xfrm>
            <a:off x="3722087" y="3577729"/>
            <a:ext cx="1728192" cy="16706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 name="テキスト ボックス 25"/>
          <p:cNvSpPr txBox="1"/>
          <p:nvPr/>
        </p:nvSpPr>
        <p:spPr>
          <a:xfrm>
            <a:off x="3901607" y="3069531"/>
            <a:ext cx="1340785" cy="461665"/>
          </a:xfrm>
          <a:prstGeom prst="rect">
            <a:avLst/>
          </a:prstGeom>
          <a:noFill/>
        </p:spPr>
        <p:txBody>
          <a:bodyPr wrap="square" rtlCol="0">
            <a:spAutoFit/>
          </a:bodyPr>
          <a:lstStyle/>
          <a:p>
            <a:pPr algn="ctr"/>
            <a:r>
              <a:rPr lang="ja-JP" altLang="en-US" sz="2400" dirty="0">
                <a:latin typeface="HGP創英角ｺﾞｼｯｸUB" pitchFamily="50" charset="-128"/>
                <a:ea typeface="HGP創英角ｺﾞｼｯｸUB" pitchFamily="50" charset="-128"/>
              </a:rPr>
              <a:t>企業</a:t>
            </a:r>
            <a:endParaRPr kumimoji="1" lang="ja-JP" altLang="en-US" sz="2400" dirty="0">
              <a:latin typeface="HGP創英角ｺﾞｼｯｸUB" pitchFamily="50" charset="-128"/>
              <a:ea typeface="HGP創英角ｺﾞｼｯｸUB" pitchFamily="50" charset="-128"/>
            </a:endParaRPr>
          </a:p>
        </p:txBody>
      </p:sp>
      <p:sp>
        <p:nvSpPr>
          <p:cNvPr id="29" name="円/楕円 28"/>
          <p:cNvSpPr/>
          <p:nvPr/>
        </p:nvSpPr>
        <p:spPr>
          <a:xfrm>
            <a:off x="6227293" y="3643115"/>
            <a:ext cx="2342497" cy="2121265"/>
          </a:xfrm>
          <a:prstGeom prst="ellipse">
            <a:avLst/>
          </a:prstGeom>
          <a:solidFill>
            <a:schemeClr val="tx2">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3600" dirty="0">
              <a:solidFill>
                <a:schemeClr val="tx1"/>
              </a:solidFill>
            </a:endParaRPr>
          </a:p>
        </p:txBody>
      </p:sp>
      <p:sp>
        <p:nvSpPr>
          <p:cNvPr id="30" name="正方形/長方形 29"/>
          <p:cNvSpPr/>
          <p:nvPr/>
        </p:nvSpPr>
        <p:spPr>
          <a:xfrm>
            <a:off x="6616418" y="2831506"/>
            <a:ext cx="1564250" cy="8640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b="1" dirty="0">
                <a:solidFill>
                  <a:schemeClr val="tx1"/>
                </a:solidFill>
              </a:rPr>
              <a:t>顧客の声を製品に反映</a:t>
            </a:r>
            <a:endParaRPr kumimoji="1" lang="ja-JP" altLang="en-US" sz="2000" dirty="0">
              <a:solidFill>
                <a:schemeClr val="tx1"/>
              </a:solidFill>
            </a:endParaRPr>
          </a:p>
        </p:txBody>
      </p:sp>
      <p:sp>
        <p:nvSpPr>
          <p:cNvPr id="31" name="正方形/長方形 30"/>
          <p:cNvSpPr/>
          <p:nvPr/>
        </p:nvSpPr>
        <p:spPr>
          <a:xfrm>
            <a:off x="6696711" y="4356274"/>
            <a:ext cx="1464533" cy="584775"/>
          </a:xfrm>
          <a:prstGeom prst="rect">
            <a:avLst/>
          </a:prstGeom>
        </p:spPr>
        <p:txBody>
          <a:bodyPr wrap="none">
            <a:spAutoFit/>
          </a:bodyPr>
          <a:lstStyle/>
          <a:p>
            <a:pPr algn="ctr"/>
            <a:r>
              <a:rPr lang="ja-JP" altLang="en-US" sz="3200" dirty="0">
                <a:solidFill>
                  <a:schemeClr val="bg1"/>
                </a:solidFill>
                <a:latin typeface="HGP創英角ｺﾞｼｯｸUB" pitchFamily="50" charset="-128"/>
                <a:ea typeface="HGP創英角ｺﾞｼｯｸUB" pitchFamily="50" charset="-128"/>
              </a:rPr>
              <a:t>製品化</a:t>
            </a:r>
          </a:p>
        </p:txBody>
      </p:sp>
      <p:pic>
        <p:nvPicPr>
          <p:cNvPr id="58" name="Picture 2" descr="http://msp.c.yimg.jp/image?q=tbn:ANd9GcSwyfWcMsLbLSfoW2e5dDLy-eLvitgb2qQ-R8bmy5q9QCTi2ka8uapldg:http://genki365.net/gnkk_gallery/G0000222/9665_2.jpg"/>
          <p:cNvPicPr>
            <a:picLocks noChangeAspect="1" noChangeArrowheads="1"/>
          </p:cNvPicPr>
          <p:nvPr/>
        </p:nvPicPr>
        <p:blipFill>
          <a:blip r:embed="rId5" cstate="print">
            <a:extLst>
              <a:ext uri="{BEBA8EAE-BF5A-486C-A8C5-ECC9F3942E4B}">
                <a14:imgProps xmlns:a14="http://schemas.microsoft.com/office/drawing/2010/main">
                  <a14:imgLayer r:embed="rId6">
                    <a14:imgEffect>
                      <a14:backgroundRemoval t="10638" b="100000" l="8475" r="89831">
                        <a14:foregroundMark x1="64407" y1="95745" x2="64407" y2="95745"/>
                        <a14:foregroundMark x1="88136" y1="78723" x2="88136" y2="78723"/>
                        <a14:foregroundMark x1="83051" y1="77660" x2="83051" y2="77660"/>
                      </a14:backgroundRemoval>
                    </a14:imgEffect>
                  </a14:imgLayer>
                </a14:imgProps>
              </a:ext>
            </a:extLst>
          </a:blip>
          <a:srcRect/>
          <a:stretch>
            <a:fillRect/>
          </a:stretch>
        </p:blipFill>
        <p:spPr bwMode="auto">
          <a:xfrm>
            <a:off x="107504" y="3406360"/>
            <a:ext cx="1681301" cy="1842020"/>
          </a:xfrm>
          <a:prstGeom prst="rect">
            <a:avLst/>
          </a:prstGeom>
          <a:noFill/>
        </p:spPr>
      </p:pic>
      <p:sp>
        <p:nvSpPr>
          <p:cNvPr id="59" name="テキスト ボックス 58"/>
          <p:cNvSpPr txBox="1"/>
          <p:nvPr/>
        </p:nvSpPr>
        <p:spPr>
          <a:xfrm>
            <a:off x="428965" y="3157508"/>
            <a:ext cx="812597" cy="400110"/>
          </a:xfrm>
          <a:prstGeom prst="rect">
            <a:avLst/>
          </a:prstGeom>
          <a:noFill/>
        </p:spPr>
        <p:txBody>
          <a:bodyPr wrap="square" rtlCol="0">
            <a:spAutoFit/>
          </a:bodyPr>
          <a:lstStyle/>
          <a:p>
            <a:pPr algn="ctr"/>
            <a:r>
              <a:rPr kumimoji="1" lang="ja-JP" altLang="en-US" sz="2000" b="1" dirty="0" smtClean="0"/>
              <a:t>顧客</a:t>
            </a:r>
            <a:endParaRPr kumimoji="1" lang="ja-JP" altLang="en-US" sz="2000" b="1" dirty="0"/>
          </a:p>
        </p:txBody>
      </p:sp>
      <p:sp>
        <p:nvSpPr>
          <p:cNvPr id="4" name="スライド番号プレースホルダ 3"/>
          <p:cNvSpPr>
            <a:spLocks noGrp="1"/>
          </p:cNvSpPr>
          <p:nvPr>
            <p:ph type="sldNum" sz="quarter" idx="12"/>
          </p:nvPr>
        </p:nvSpPr>
        <p:spPr>
          <a:xfrm>
            <a:off x="6996632" y="6492875"/>
            <a:ext cx="2133600" cy="365125"/>
          </a:xfrm>
        </p:spPr>
        <p:txBody>
          <a:bodyPr/>
          <a:lstStyle/>
          <a:p>
            <a:fld id="{2D6E0203-098D-4630-A30A-39CC9ACA3C64}" type="slidenum">
              <a:rPr kumimoji="1" lang="ja-JP" altLang="en-US" sz="2400" b="1" smtClean="0">
                <a:solidFill>
                  <a:schemeClr val="tx1"/>
                </a:solidFill>
              </a:rPr>
              <a:pPr/>
              <a:t>5</a:t>
            </a:fld>
            <a:endParaRPr kumimoji="1" lang="ja-JP" altLang="en-US" sz="2400" b="1" dirty="0">
              <a:solidFill>
                <a:schemeClr val="tx1"/>
              </a:solidFill>
            </a:endParaRPr>
          </a:p>
        </p:txBody>
      </p:sp>
      <p:sp>
        <p:nvSpPr>
          <p:cNvPr id="3" name="テキスト ボックス 2"/>
          <p:cNvSpPr txBox="1"/>
          <p:nvPr/>
        </p:nvSpPr>
        <p:spPr>
          <a:xfrm>
            <a:off x="251520" y="499319"/>
            <a:ext cx="8650936" cy="769441"/>
          </a:xfrm>
          <a:prstGeom prst="rect">
            <a:avLst/>
          </a:prstGeom>
          <a:noFill/>
        </p:spPr>
        <p:txBody>
          <a:bodyPr wrap="square" rtlCol="0">
            <a:spAutoFit/>
          </a:bodyPr>
          <a:lstStyle/>
          <a:p>
            <a:pPr algn="ctr"/>
            <a:r>
              <a:rPr kumimoji="1" lang="ja-JP" altLang="en-US" sz="4400" dirty="0" smtClean="0"/>
              <a:t>顧客参加型</a:t>
            </a:r>
            <a:endParaRPr kumimoji="1" lang="ja-JP" altLang="en-US" sz="4400" dirty="0"/>
          </a:p>
        </p:txBody>
      </p:sp>
      <p:sp>
        <p:nvSpPr>
          <p:cNvPr id="34" name="正方形/長方形 33"/>
          <p:cNvSpPr/>
          <p:nvPr/>
        </p:nvSpPr>
        <p:spPr>
          <a:xfrm>
            <a:off x="-322" y="0"/>
            <a:ext cx="2483768" cy="548680"/>
          </a:xfrm>
          <a:prstGeom prst="rect">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solidFill>
                  <a:schemeClr val="bg1"/>
                </a:solidFill>
              </a:rPr>
              <a:t>現状分析</a:t>
            </a:r>
            <a:endParaRPr kumimoji="1" lang="ja-JP" altLang="en-US" sz="3200" dirty="0">
              <a:solidFill>
                <a:schemeClr val="bg1"/>
              </a:solidFill>
            </a:endParaRPr>
          </a:p>
        </p:txBody>
      </p:sp>
      <p:cxnSp>
        <p:nvCxnSpPr>
          <p:cNvPr id="32" name="直線コネクタ 31"/>
          <p:cNvCxnSpPr/>
          <p:nvPr/>
        </p:nvCxnSpPr>
        <p:spPr>
          <a:xfrm>
            <a:off x="0" y="1268760"/>
            <a:ext cx="9144000" cy="0"/>
          </a:xfrm>
          <a:prstGeom prst="line">
            <a:avLst/>
          </a:prstGeom>
          <a:ln w="76200">
            <a:solidFill>
              <a:schemeClr val="accent1">
                <a:lumMod val="40000"/>
                <a:lumOff val="60000"/>
              </a:schemeClr>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
        <p:nvSpPr>
          <p:cNvPr id="22" name="正方形/長方形 21"/>
          <p:cNvSpPr/>
          <p:nvPr/>
        </p:nvSpPr>
        <p:spPr>
          <a:xfrm>
            <a:off x="279267" y="1484784"/>
            <a:ext cx="8568952" cy="1296144"/>
          </a:xfrm>
          <a:prstGeom prst="rect">
            <a:avLst/>
          </a:prstGeom>
          <a:noFill/>
          <a:ln w="19050">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800" dirty="0" smtClean="0">
                <a:solidFill>
                  <a:schemeClr val="tx1"/>
                </a:solidFill>
                <a:latin typeface="+mn-ea"/>
              </a:rPr>
              <a:t>顧客を開発・生産プロセスに参加させるアプローチ（及川</a:t>
            </a:r>
            <a:r>
              <a:rPr lang="ja-JP" altLang="en-US" sz="2800" dirty="0" smtClean="0">
                <a:solidFill>
                  <a:schemeClr val="tx1"/>
                </a:solidFill>
                <a:latin typeface="+mn-ea"/>
              </a:rPr>
              <a:t>直彦 </a:t>
            </a:r>
            <a:r>
              <a:rPr lang="en-US" altLang="ja-JP" sz="2800" dirty="0" smtClean="0">
                <a:solidFill>
                  <a:schemeClr val="tx1"/>
                </a:solidFill>
                <a:latin typeface="+mn-ea"/>
              </a:rPr>
              <a:t>2009</a:t>
            </a:r>
            <a:r>
              <a:rPr lang="ja-JP" altLang="en-US" sz="2800" dirty="0" smtClean="0">
                <a:solidFill>
                  <a:schemeClr val="tx1"/>
                </a:solidFill>
                <a:latin typeface="+mn-ea"/>
              </a:rPr>
              <a:t>年）のことを</a:t>
            </a:r>
            <a:r>
              <a:rPr lang="ja-JP" altLang="en-US" sz="2800" b="1" dirty="0" smtClean="0">
                <a:solidFill>
                  <a:srgbClr val="FF0000"/>
                </a:solidFill>
                <a:latin typeface="+mn-ea"/>
              </a:rPr>
              <a:t>顧客参加型製品開発</a:t>
            </a:r>
            <a:r>
              <a:rPr lang="ja-JP" altLang="en-US" sz="2800" dirty="0" smtClean="0">
                <a:solidFill>
                  <a:schemeClr val="tx1"/>
                </a:solidFill>
                <a:latin typeface="+mn-ea"/>
              </a:rPr>
              <a:t>という。</a:t>
            </a:r>
            <a:endParaRPr kumimoji="1" lang="ja-JP" altLang="en-US" sz="2800" dirty="0">
              <a:solidFill>
                <a:schemeClr val="tx1"/>
              </a:solidFill>
              <a:latin typeface="+mn-ea"/>
            </a:endParaRPr>
          </a:p>
        </p:txBody>
      </p:sp>
      <p:sp>
        <p:nvSpPr>
          <p:cNvPr id="10" name="右矢印 9"/>
          <p:cNvSpPr/>
          <p:nvPr/>
        </p:nvSpPr>
        <p:spPr>
          <a:xfrm>
            <a:off x="5418759" y="4065672"/>
            <a:ext cx="648072" cy="5829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sz="4000" dirty="0"/>
              <a:t>顧客</a:t>
            </a:r>
            <a:r>
              <a:rPr lang="ja-JP" altLang="en-US" sz="4000" dirty="0" smtClean="0"/>
              <a:t>を製品開発に参加させ始めた理由</a:t>
            </a:r>
            <a:endParaRPr kumimoji="1" lang="ja-JP" altLang="en-US" sz="4000" dirty="0"/>
          </a:p>
        </p:txBody>
      </p:sp>
      <p:pic>
        <p:nvPicPr>
          <p:cNvPr id="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9592" y="1916832"/>
            <a:ext cx="1567519" cy="15675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テキスト ボックス 8"/>
          <p:cNvSpPr txBox="1"/>
          <p:nvPr/>
        </p:nvSpPr>
        <p:spPr>
          <a:xfrm>
            <a:off x="1304169" y="1592667"/>
            <a:ext cx="891567" cy="400110"/>
          </a:xfrm>
          <a:prstGeom prst="rect">
            <a:avLst/>
          </a:prstGeom>
          <a:noFill/>
        </p:spPr>
        <p:txBody>
          <a:bodyPr wrap="square" rtlCol="0">
            <a:spAutoFit/>
          </a:bodyPr>
          <a:lstStyle/>
          <a:p>
            <a:pPr algn="ctr"/>
            <a:r>
              <a:rPr kumimoji="1" lang="ja-JP" altLang="en-US" sz="2000" b="1" dirty="0" smtClean="0"/>
              <a:t>企業</a:t>
            </a:r>
            <a:endParaRPr kumimoji="1" lang="ja-JP" altLang="en-US" sz="2000" b="1" dirty="0"/>
          </a:p>
        </p:txBody>
      </p:sp>
      <p:cxnSp>
        <p:nvCxnSpPr>
          <p:cNvPr id="10" name="直線矢印コネクタ 9"/>
          <p:cNvCxnSpPr/>
          <p:nvPr/>
        </p:nvCxnSpPr>
        <p:spPr>
          <a:xfrm>
            <a:off x="2555776" y="2708920"/>
            <a:ext cx="3600400" cy="0"/>
          </a:xfrm>
          <a:prstGeom prst="straightConnector1">
            <a:avLst/>
          </a:prstGeom>
          <a:ln w="76200">
            <a:solidFill>
              <a:schemeClr val="tx2">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sp>
        <p:nvSpPr>
          <p:cNvPr id="11" name="正方形/長方形 10"/>
          <p:cNvSpPr/>
          <p:nvPr/>
        </p:nvSpPr>
        <p:spPr>
          <a:xfrm>
            <a:off x="2699792" y="1988840"/>
            <a:ext cx="3600400" cy="5760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b="1" dirty="0">
                <a:solidFill>
                  <a:schemeClr val="tx1"/>
                </a:solidFill>
              </a:rPr>
              <a:t>企業目線で</a:t>
            </a:r>
            <a:r>
              <a:rPr lang="ja-JP" altLang="en-US" sz="2000" b="1" dirty="0" smtClean="0">
                <a:solidFill>
                  <a:schemeClr val="tx1"/>
                </a:solidFill>
              </a:rPr>
              <a:t>の商品開発</a:t>
            </a:r>
            <a:endParaRPr lang="en-US" altLang="ja-JP" sz="2000" b="1" dirty="0">
              <a:solidFill>
                <a:schemeClr val="tx1"/>
              </a:solidFill>
            </a:endParaRPr>
          </a:p>
        </p:txBody>
      </p:sp>
      <p:pic>
        <p:nvPicPr>
          <p:cNvPr id="4098" name="Picture 2" descr="http://msp.c.yimg.jp/image?q=tbn:ANd9GcSwyfWcMsLbLSfoW2e5dDLy-eLvitgb2qQ-R8bmy5q9QCTi2ka8uapldg:http://genki365.net/gnkk_gallery/G0000222/9665_2.jpg"/>
          <p:cNvPicPr>
            <a:picLocks noChangeAspect="1" noChangeArrowheads="1"/>
          </p:cNvPicPr>
          <p:nvPr/>
        </p:nvPicPr>
        <p:blipFill>
          <a:blip r:embed="rId4" cstate="print"/>
          <a:srcRect/>
          <a:stretch>
            <a:fillRect/>
          </a:stretch>
        </p:blipFill>
        <p:spPr bwMode="auto">
          <a:xfrm>
            <a:off x="6516216" y="1844824"/>
            <a:ext cx="1584176" cy="1584176"/>
          </a:xfrm>
          <a:prstGeom prst="rect">
            <a:avLst/>
          </a:prstGeom>
          <a:noFill/>
        </p:spPr>
      </p:pic>
      <p:sp>
        <p:nvSpPr>
          <p:cNvPr id="16" name="テキスト ボックス 15"/>
          <p:cNvSpPr txBox="1"/>
          <p:nvPr/>
        </p:nvSpPr>
        <p:spPr>
          <a:xfrm>
            <a:off x="6876256" y="1556792"/>
            <a:ext cx="720080" cy="369332"/>
          </a:xfrm>
          <a:prstGeom prst="rect">
            <a:avLst/>
          </a:prstGeom>
          <a:noFill/>
        </p:spPr>
        <p:txBody>
          <a:bodyPr wrap="square" rtlCol="0">
            <a:spAutoFit/>
          </a:bodyPr>
          <a:lstStyle/>
          <a:p>
            <a:pPr algn="ctr"/>
            <a:r>
              <a:rPr kumimoji="1" lang="ja-JP" altLang="en-US" b="1" dirty="0" smtClean="0"/>
              <a:t>顧客</a:t>
            </a:r>
            <a:endParaRPr kumimoji="1" lang="ja-JP" altLang="en-US" b="1" dirty="0"/>
          </a:p>
        </p:txBody>
      </p:sp>
      <p:sp>
        <p:nvSpPr>
          <p:cNvPr id="17" name="正方形/長方形 16"/>
          <p:cNvSpPr/>
          <p:nvPr/>
        </p:nvSpPr>
        <p:spPr>
          <a:xfrm>
            <a:off x="755576" y="1484784"/>
            <a:ext cx="7560840" cy="2160240"/>
          </a:xfrm>
          <a:prstGeom prst="rect">
            <a:avLst/>
          </a:prstGeom>
          <a:noFill/>
          <a:ln w="57150">
            <a:solidFill>
              <a:srgbClr val="CCECFF"/>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2" name="正方形/長方形 21"/>
          <p:cNvSpPr/>
          <p:nvPr/>
        </p:nvSpPr>
        <p:spPr>
          <a:xfrm>
            <a:off x="539552" y="5451673"/>
            <a:ext cx="7776864" cy="1145679"/>
          </a:xfrm>
          <a:prstGeom prst="rect">
            <a:avLst/>
          </a:prstGeom>
          <a:noFill/>
          <a:ln w="38100">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smtClean="0">
                <a:solidFill>
                  <a:schemeClr val="tx1"/>
                </a:solidFill>
              </a:rPr>
              <a:t>ライフスタイル</a:t>
            </a:r>
            <a:r>
              <a:rPr lang="ja-JP" altLang="en-US" sz="2800" dirty="0">
                <a:solidFill>
                  <a:schemeClr val="tx1"/>
                </a:solidFill>
              </a:rPr>
              <a:t>の変化により</a:t>
            </a:r>
            <a:r>
              <a:rPr lang="ja-JP" altLang="en-US" sz="2800" dirty="0" smtClean="0">
                <a:solidFill>
                  <a:schemeClr val="tx1"/>
                </a:solidFill>
              </a:rPr>
              <a:t>顧客ニーズ</a:t>
            </a:r>
            <a:r>
              <a:rPr lang="ja-JP" altLang="en-US" sz="2800" dirty="0">
                <a:solidFill>
                  <a:schemeClr val="tx1"/>
                </a:solidFill>
              </a:rPr>
              <a:t>が</a:t>
            </a:r>
            <a:r>
              <a:rPr lang="ja-JP" altLang="en-US" sz="2800" dirty="0" smtClean="0">
                <a:solidFill>
                  <a:schemeClr val="tx1"/>
                </a:solidFill>
              </a:rPr>
              <a:t>多様化。</a:t>
            </a:r>
            <a:endParaRPr lang="en-US" altLang="ja-JP" sz="2800" dirty="0" smtClean="0">
              <a:solidFill>
                <a:schemeClr val="tx1"/>
              </a:solidFill>
            </a:endParaRPr>
          </a:p>
          <a:p>
            <a:pPr algn="ctr"/>
            <a:r>
              <a:rPr kumimoji="1" lang="ja-JP" altLang="en-US" sz="2800" dirty="0" smtClean="0">
                <a:solidFill>
                  <a:schemeClr val="tx1"/>
                </a:solidFill>
              </a:rPr>
              <a:t>従来の製品開発だと顧客ニーズの把握は不十分。</a:t>
            </a:r>
            <a:endParaRPr kumimoji="1" lang="ja-JP" altLang="en-US" sz="2800" dirty="0">
              <a:solidFill>
                <a:schemeClr val="tx1"/>
              </a:solidFill>
            </a:endParaRPr>
          </a:p>
        </p:txBody>
      </p:sp>
      <p:sp>
        <p:nvSpPr>
          <p:cNvPr id="23" name="正方形/長方形 22"/>
          <p:cNvSpPr/>
          <p:nvPr/>
        </p:nvSpPr>
        <p:spPr>
          <a:xfrm>
            <a:off x="323528" y="4005064"/>
            <a:ext cx="1368152" cy="504056"/>
          </a:xfrm>
          <a:prstGeom prst="rect">
            <a:avLst/>
          </a:prstGeom>
          <a:noFill/>
          <a:ln w="38100">
            <a:solidFill>
              <a:srgbClr val="CCE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rPr>
              <a:t>問題点</a:t>
            </a:r>
            <a:endParaRPr kumimoji="1" lang="ja-JP" altLang="en-US" sz="2400" b="1" dirty="0">
              <a:solidFill>
                <a:schemeClr val="tx1"/>
              </a:solidFill>
            </a:endParaRPr>
          </a:p>
        </p:txBody>
      </p:sp>
      <p:sp>
        <p:nvSpPr>
          <p:cNvPr id="4" name="スライド番号プレースホルダ 3"/>
          <p:cNvSpPr>
            <a:spLocks noGrp="1"/>
          </p:cNvSpPr>
          <p:nvPr>
            <p:ph type="sldNum" sz="quarter" idx="12"/>
          </p:nvPr>
        </p:nvSpPr>
        <p:spPr>
          <a:xfrm>
            <a:off x="7010400" y="6492875"/>
            <a:ext cx="2133600" cy="365125"/>
          </a:xfrm>
        </p:spPr>
        <p:txBody>
          <a:bodyPr/>
          <a:lstStyle/>
          <a:p>
            <a:fld id="{2D6E0203-098D-4630-A30A-39CC9ACA3C64}" type="slidenum">
              <a:rPr kumimoji="1" lang="ja-JP" altLang="en-US" sz="2400" b="1" smtClean="0">
                <a:solidFill>
                  <a:schemeClr val="tx1"/>
                </a:solidFill>
              </a:rPr>
              <a:pPr/>
              <a:t>6</a:t>
            </a:fld>
            <a:endParaRPr kumimoji="1" lang="ja-JP" altLang="en-US" sz="2400" b="1" dirty="0">
              <a:solidFill>
                <a:schemeClr val="tx1"/>
              </a:solidFill>
            </a:endParaRPr>
          </a:p>
        </p:txBody>
      </p:sp>
      <p:sp>
        <p:nvSpPr>
          <p:cNvPr id="24" name="正方形/長方形 23"/>
          <p:cNvSpPr/>
          <p:nvPr/>
        </p:nvSpPr>
        <p:spPr>
          <a:xfrm>
            <a:off x="0" y="-1885"/>
            <a:ext cx="2483768" cy="548680"/>
          </a:xfrm>
          <a:prstGeom prst="rect">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solidFill>
                  <a:schemeClr val="bg1"/>
                </a:solidFill>
              </a:rPr>
              <a:t>現状分析</a:t>
            </a:r>
            <a:endParaRPr kumimoji="1" lang="ja-JP" altLang="en-US" sz="3200" dirty="0">
              <a:solidFill>
                <a:schemeClr val="bg1"/>
              </a:solidFill>
            </a:endParaRPr>
          </a:p>
        </p:txBody>
      </p:sp>
      <p:pic>
        <p:nvPicPr>
          <p:cNvPr id="1027" name="Picture 3"/>
          <p:cNvPicPr>
            <a:picLocks noChangeAspect="1" noChangeArrowheads="1"/>
          </p:cNvPicPr>
          <p:nvPr/>
        </p:nvPicPr>
        <p:blipFill>
          <a:blip r:embed="rId5" cstate="print">
            <a:extLst>
              <a:ext uri="{BEBA8EAE-BF5A-486C-A8C5-ECC9F3942E4B}">
                <a14:imgProps xmlns:a14="http://schemas.microsoft.com/office/drawing/2010/main">
                  <a14:imgLayer r:embed="rId6">
                    <a14:imgEffect>
                      <a14:backgroundRemoval t="0" b="83851" l="639" r="100000">
                        <a14:foregroundMark x1="41534" y1="56522" x2="41534" y2="56522"/>
                        <a14:foregroundMark x1="90415" y1="16770" x2="90415" y2="16770"/>
                        <a14:foregroundMark x1="37700" y1="59006" x2="37700" y2="59006"/>
                      </a14:backgroundRemoval>
                    </a14:imgEffect>
                  </a14:imgLayer>
                </a14:imgProps>
              </a:ext>
              <a:ext uri="{28A0092B-C50C-407E-A947-70E740481C1C}">
                <a14:useLocalDpi xmlns:a14="http://schemas.microsoft.com/office/drawing/2010/main" val="0"/>
              </a:ext>
            </a:extLst>
          </a:blip>
          <a:srcRect/>
          <a:stretch>
            <a:fillRect/>
          </a:stretch>
        </p:blipFill>
        <p:spPr bwMode="auto">
          <a:xfrm>
            <a:off x="2267744" y="3768129"/>
            <a:ext cx="4536504" cy="18643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テキスト ボックス 13"/>
          <p:cNvSpPr txBox="1"/>
          <p:nvPr/>
        </p:nvSpPr>
        <p:spPr>
          <a:xfrm>
            <a:off x="2699792" y="4941168"/>
            <a:ext cx="3456384" cy="461665"/>
          </a:xfrm>
          <a:prstGeom prst="rect">
            <a:avLst/>
          </a:prstGeom>
          <a:solidFill>
            <a:srgbClr val="CCECFF"/>
          </a:solidFill>
          <a:ln>
            <a:solidFill>
              <a:srgbClr val="CCECFF"/>
            </a:solidFill>
          </a:ln>
        </p:spPr>
        <p:txBody>
          <a:bodyPr wrap="square" rtlCol="0">
            <a:spAutoFit/>
          </a:bodyPr>
          <a:lstStyle/>
          <a:p>
            <a:pPr algn="ctr"/>
            <a:r>
              <a:rPr kumimoji="1" lang="ja-JP" altLang="en-US" sz="2400" dirty="0" smtClean="0"/>
              <a:t>ニーズが多様化してきた</a:t>
            </a:r>
            <a:endParaRPr kumimoji="1" lang="ja-JP" altLang="en-US" sz="2400" dirty="0"/>
          </a:p>
        </p:txBody>
      </p:sp>
      <p:cxnSp>
        <p:nvCxnSpPr>
          <p:cNvPr id="19" name="直線コネクタ 18"/>
          <p:cNvCxnSpPr/>
          <p:nvPr/>
        </p:nvCxnSpPr>
        <p:spPr>
          <a:xfrm>
            <a:off x="0" y="1268760"/>
            <a:ext cx="9144000" cy="0"/>
          </a:xfrm>
          <a:prstGeom prst="line">
            <a:avLst/>
          </a:prstGeom>
          <a:ln w="76200">
            <a:solidFill>
              <a:schemeClr val="accent1">
                <a:lumMod val="40000"/>
                <a:lumOff val="60000"/>
              </a:schemeClr>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
        <p:nvSpPr>
          <p:cNvPr id="18" name="円/楕円 17"/>
          <p:cNvSpPr/>
          <p:nvPr/>
        </p:nvSpPr>
        <p:spPr>
          <a:xfrm>
            <a:off x="0" y="1052736"/>
            <a:ext cx="1691680" cy="792088"/>
          </a:xfrm>
          <a:prstGeom prst="ellipse">
            <a:avLst/>
          </a:prstGeom>
          <a:solidFill>
            <a:srgbClr val="CCECFF"/>
          </a:solidFill>
          <a:ln>
            <a:solidFill>
              <a:srgbClr val="CCE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smtClean="0">
                <a:solidFill>
                  <a:schemeClr val="tx1"/>
                </a:solidFill>
              </a:rPr>
              <a:t>従来</a:t>
            </a:r>
            <a:endParaRPr kumimoji="1" lang="ja-JP" altLang="en-US" sz="3600" dirty="0">
              <a:solidFill>
                <a:schemeClr val="tx1"/>
              </a:solidFill>
            </a:endParaRPr>
          </a:p>
        </p:txBody>
      </p:sp>
    </p:spTree>
    <p:extLst>
      <p:ext uri="{BB962C8B-B14F-4D97-AF65-F5344CB8AC3E}">
        <p14:creationId xmlns:p14="http://schemas.microsoft.com/office/powerpoint/2010/main" val="15489201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sz="4000" dirty="0" smtClean="0"/>
              <a:t>顧客参加型製品開発のメリット</a:t>
            </a:r>
            <a:endParaRPr kumimoji="1" lang="ja-JP" altLang="en-US" sz="4000" dirty="0"/>
          </a:p>
        </p:txBody>
      </p:sp>
      <p:sp>
        <p:nvSpPr>
          <p:cNvPr id="4" name="スライド番号プレースホルダ 3"/>
          <p:cNvSpPr>
            <a:spLocks noGrp="1"/>
          </p:cNvSpPr>
          <p:nvPr>
            <p:ph type="sldNum" sz="quarter" idx="12"/>
          </p:nvPr>
        </p:nvSpPr>
        <p:spPr>
          <a:xfrm>
            <a:off x="7010400" y="6477595"/>
            <a:ext cx="2133600" cy="365125"/>
          </a:xfrm>
        </p:spPr>
        <p:txBody>
          <a:bodyPr/>
          <a:lstStyle/>
          <a:p>
            <a:fld id="{2D6E0203-098D-4630-A30A-39CC9ACA3C64}" type="slidenum">
              <a:rPr kumimoji="1" lang="ja-JP" altLang="en-US" sz="2400" b="1" smtClean="0">
                <a:solidFill>
                  <a:schemeClr val="tx1"/>
                </a:solidFill>
              </a:rPr>
              <a:pPr/>
              <a:t>7</a:t>
            </a:fld>
            <a:endParaRPr kumimoji="1" lang="ja-JP" altLang="en-US" sz="2400" b="1" dirty="0">
              <a:solidFill>
                <a:schemeClr val="tx1"/>
              </a:solidFill>
            </a:endParaRPr>
          </a:p>
        </p:txBody>
      </p:sp>
      <p:pic>
        <p:nvPicPr>
          <p:cNvPr id="1026" name="Picture 2"/>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971600" y="1484784"/>
            <a:ext cx="1585097" cy="1926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四角形吹き出し 8"/>
          <p:cNvSpPr/>
          <p:nvPr/>
        </p:nvSpPr>
        <p:spPr>
          <a:xfrm>
            <a:off x="2915816" y="1772816"/>
            <a:ext cx="6120680" cy="936104"/>
          </a:xfrm>
          <a:prstGeom prst="wedgeRectCallout">
            <a:avLst>
              <a:gd name="adj1" fmla="val -60077"/>
              <a:gd name="adj2" fmla="val 55302"/>
            </a:avLst>
          </a:prstGeom>
          <a:noFill/>
          <a:ln w="6350">
            <a:solidFill>
              <a:srgbClr val="99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000" dirty="0" smtClean="0">
                <a:solidFill>
                  <a:schemeClr val="tx1"/>
                </a:solidFill>
              </a:rPr>
              <a:t>顧客の意見を反映させながら製品を開発していくため、　従来よりも顧客のニーズに対応できる。</a:t>
            </a:r>
            <a:endParaRPr kumimoji="1" lang="ja-JP" altLang="en-US" sz="1100" dirty="0">
              <a:solidFill>
                <a:schemeClr val="tx1"/>
              </a:solidFill>
            </a:endParaRPr>
          </a:p>
        </p:txBody>
      </p:sp>
      <p:sp>
        <p:nvSpPr>
          <p:cNvPr id="10" name="四角形吹き出し 9"/>
          <p:cNvSpPr/>
          <p:nvPr/>
        </p:nvSpPr>
        <p:spPr>
          <a:xfrm>
            <a:off x="2915816" y="3284984"/>
            <a:ext cx="6120680" cy="936104"/>
          </a:xfrm>
          <a:prstGeom prst="wedgeRectCallout">
            <a:avLst>
              <a:gd name="adj1" fmla="val -58363"/>
              <a:gd name="adj2" fmla="val -48081"/>
            </a:avLst>
          </a:prstGeom>
          <a:noFill/>
          <a:ln w="6350">
            <a:solidFill>
              <a:srgbClr val="99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000" dirty="0" smtClean="0">
                <a:solidFill>
                  <a:schemeClr val="tx1"/>
                </a:solidFill>
              </a:rPr>
              <a:t>製品開発担当者や経営陣が考えたこともないようなアイディアを持っている</a:t>
            </a:r>
            <a:r>
              <a:rPr lang="ja-JP" altLang="en-US" sz="2000" dirty="0" smtClean="0">
                <a:solidFill>
                  <a:schemeClr val="tx1"/>
                </a:solidFill>
              </a:rPr>
              <a:t>。</a:t>
            </a:r>
            <a:r>
              <a:rPr lang="ja-JP" altLang="en-US" sz="1400" dirty="0" smtClean="0">
                <a:solidFill>
                  <a:schemeClr val="tx1"/>
                </a:solidFill>
              </a:rPr>
              <a:t> </a:t>
            </a:r>
            <a:r>
              <a:rPr lang="en-US" altLang="ja-JP" sz="1600" dirty="0" smtClean="0">
                <a:solidFill>
                  <a:schemeClr val="tx1"/>
                </a:solidFill>
              </a:rPr>
              <a:t>Harvard </a:t>
            </a:r>
            <a:r>
              <a:rPr lang="en-US" altLang="ja-JP" sz="1600" dirty="0">
                <a:solidFill>
                  <a:schemeClr val="tx1"/>
                </a:solidFill>
              </a:rPr>
              <a:t>Business School </a:t>
            </a:r>
            <a:r>
              <a:rPr lang="en-US" altLang="ja-JP" sz="1600" dirty="0" smtClean="0">
                <a:solidFill>
                  <a:schemeClr val="tx1"/>
                </a:solidFill>
              </a:rPr>
              <a:t>Press</a:t>
            </a:r>
            <a:r>
              <a:rPr lang="ja-JP" altLang="en-US" sz="1400" dirty="0" smtClean="0">
                <a:solidFill>
                  <a:schemeClr val="tx1"/>
                </a:solidFill>
              </a:rPr>
              <a:t>「グランズウェル </a:t>
            </a:r>
            <a:r>
              <a:rPr lang="ja-JP" altLang="en-US" sz="1400" dirty="0">
                <a:solidFill>
                  <a:schemeClr val="tx1"/>
                </a:solidFill>
              </a:rPr>
              <a:t>ソーシャルテクノロジーによる企業</a:t>
            </a:r>
            <a:r>
              <a:rPr lang="ja-JP" altLang="en-US" sz="1400" dirty="0" smtClean="0">
                <a:solidFill>
                  <a:schemeClr val="tx1"/>
                </a:solidFill>
              </a:rPr>
              <a:t>戦略」より</a:t>
            </a:r>
            <a:endParaRPr kumimoji="1" lang="ja-JP" altLang="en-US" sz="1400" dirty="0">
              <a:solidFill>
                <a:schemeClr val="tx1"/>
              </a:solidFill>
            </a:endParaRPr>
          </a:p>
        </p:txBody>
      </p:sp>
      <p:sp>
        <p:nvSpPr>
          <p:cNvPr id="12" name="正方形/長方形 11"/>
          <p:cNvSpPr/>
          <p:nvPr/>
        </p:nvSpPr>
        <p:spPr>
          <a:xfrm>
            <a:off x="251520" y="5085184"/>
            <a:ext cx="8640960" cy="1008112"/>
          </a:xfrm>
          <a:prstGeom prst="rect">
            <a:avLst/>
          </a:prstGeom>
          <a:noFill/>
          <a:ln w="38100">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800" dirty="0" smtClean="0">
                <a:solidFill>
                  <a:schemeClr val="tx1"/>
                </a:solidFill>
              </a:rPr>
              <a:t>顧客参加型は顧客のニーズにうまく対応でき、企業にはないアイディアを利用できる。</a:t>
            </a:r>
            <a:endParaRPr kumimoji="1" lang="ja-JP" altLang="en-US" sz="2800" dirty="0">
              <a:solidFill>
                <a:schemeClr val="tx1"/>
              </a:solidFill>
            </a:endParaRPr>
          </a:p>
        </p:txBody>
      </p:sp>
      <p:sp>
        <p:nvSpPr>
          <p:cNvPr id="13" name="テキスト ボックス 12"/>
          <p:cNvSpPr txBox="1"/>
          <p:nvPr/>
        </p:nvSpPr>
        <p:spPr>
          <a:xfrm>
            <a:off x="7092280" y="2243361"/>
            <a:ext cx="2160240" cy="307777"/>
          </a:xfrm>
          <a:prstGeom prst="rect">
            <a:avLst/>
          </a:prstGeom>
          <a:noFill/>
        </p:spPr>
        <p:txBody>
          <a:bodyPr wrap="square" rtlCol="0">
            <a:spAutoFit/>
          </a:bodyPr>
          <a:lstStyle/>
          <a:p>
            <a:r>
              <a:rPr lang="en-US" altLang="ja-JP" sz="1400" dirty="0" err="1"/>
              <a:t>Campbel</a:t>
            </a:r>
            <a:r>
              <a:rPr lang="en-US" altLang="ja-JP" sz="1400" dirty="0"/>
              <a:t> </a:t>
            </a:r>
            <a:r>
              <a:rPr lang="en-US" altLang="ja-JP" sz="1400" dirty="0" smtClean="0"/>
              <a:t>and </a:t>
            </a:r>
            <a:r>
              <a:rPr lang="en-US" altLang="ja-JP" sz="1400" dirty="0" err="1" smtClean="0"/>
              <a:t>Coper</a:t>
            </a:r>
            <a:r>
              <a:rPr lang="en-US" altLang="ja-JP" sz="1100" dirty="0" smtClean="0"/>
              <a:t>(1999</a:t>
            </a:r>
            <a:r>
              <a:rPr lang="en-US" altLang="ja-JP" sz="1100" dirty="0"/>
              <a:t>)</a:t>
            </a:r>
          </a:p>
        </p:txBody>
      </p:sp>
      <p:sp>
        <p:nvSpPr>
          <p:cNvPr id="14" name="正方形/長方形 13"/>
          <p:cNvSpPr/>
          <p:nvPr/>
        </p:nvSpPr>
        <p:spPr>
          <a:xfrm>
            <a:off x="-322" y="0"/>
            <a:ext cx="2483768" cy="548680"/>
          </a:xfrm>
          <a:prstGeom prst="rect">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solidFill>
                  <a:schemeClr val="bg1"/>
                </a:solidFill>
              </a:rPr>
              <a:t>現状分析</a:t>
            </a:r>
            <a:endParaRPr kumimoji="1" lang="ja-JP" altLang="en-US" sz="3200" dirty="0">
              <a:solidFill>
                <a:schemeClr val="bg1"/>
              </a:solidFill>
            </a:endParaRPr>
          </a:p>
        </p:txBody>
      </p:sp>
      <p:cxnSp>
        <p:nvCxnSpPr>
          <p:cNvPr id="11" name="直線コネクタ 10"/>
          <p:cNvCxnSpPr/>
          <p:nvPr/>
        </p:nvCxnSpPr>
        <p:spPr>
          <a:xfrm>
            <a:off x="0" y="1268760"/>
            <a:ext cx="9144000" cy="0"/>
          </a:xfrm>
          <a:prstGeom prst="line">
            <a:avLst/>
          </a:prstGeom>
          <a:ln w="76200">
            <a:solidFill>
              <a:schemeClr val="accent1">
                <a:lumMod val="40000"/>
                <a:lumOff val="60000"/>
              </a:schemeClr>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円/楕円 16"/>
          <p:cNvSpPr/>
          <p:nvPr/>
        </p:nvSpPr>
        <p:spPr>
          <a:xfrm>
            <a:off x="251520" y="2708920"/>
            <a:ext cx="1488182" cy="792088"/>
          </a:xfrm>
          <a:prstGeom prst="ellipse">
            <a:avLst/>
          </a:prstGeom>
          <a:solidFill>
            <a:srgbClr val="CCECFF"/>
          </a:solidFill>
          <a:ln>
            <a:solidFill>
              <a:srgbClr val="CCE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251520" y="274638"/>
            <a:ext cx="8640960" cy="1143000"/>
          </a:xfrm>
          <a:ln>
            <a:noFill/>
          </a:ln>
        </p:spPr>
        <p:txBody>
          <a:bodyPr>
            <a:normAutofit/>
          </a:bodyPr>
          <a:lstStyle/>
          <a:p>
            <a:r>
              <a:rPr lang="ja-JP" altLang="en-US" dirty="0"/>
              <a:t>最近の顧客参加型製品開発の</a:t>
            </a:r>
            <a:r>
              <a:rPr lang="ja-JP" altLang="en-US" dirty="0" smtClean="0"/>
              <a:t>傾向</a:t>
            </a:r>
            <a:endParaRPr kumimoji="1" lang="ja-JP" altLang="en-US" dirty="0"/>
          </a:p>
        </p:txBody>
      </p:sp>
      <p:sp>
        <p:nvSpPr>
          <p:cNvPr id="8" name="正方形/長方形 7"/>
          <p:cNvSpPr/>
          <p:nvPr/>
        </p:nvSpPr>
        <p:spPr>
          <a:xfrm>
            <a:off x="251520" y="4725144"/>
            <a:ext cx="8640960" cy="1477328"/>
          </a:xfrm>
          <a:prstGeom prst="rect">
            <a:avLst/>
          </a:prstGeom>
          <a:noFill/>
          <a:ln w="38100">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800" dirty="0">
              <a:solidFill>
                <a:schemeClr val="tx1"/>
              </a:solidFill>
            </a:endParaRPr>
          </a:p>
        </p:txBody>
      </p:sp>
      <p:sp>
        <p:nvSpPr>
          <p:cNvPr id="9" name="テキスト ボックス 8"/>
          <p:cNvSpPr txBox="1"/>
          <p:nvPr/>
        </p:nvSpPr>
        <p:spPr>
          <a:xfrm>
            <a:off x="251520" y="4725144"/>
            <a:ext cx="8640960" cy="1477328"/>
          </a:xfrm>
          <a:prstGeom prst="rect">
            <a:avLst/>
          </a:prstGeom>
          <a:noFill/>
          <a:ln>
            <a:noFill/>
          </a:ln>
        </p:spPr>
        <p:txBody>
          <a:bodyPr wrap="square" rtlCol="0">
            <a:spAutoFit/>
          </a:bodyPr>
          <a:lstStyle/>
          <a:p>
            <a:r>
              <a:rPr lang="ja-JP" altLang="en-US" sz="3000" dirty="0" smtClean="0"/>
              <a:t>インターネットを利用した顧客</a:t>
            </a:r>
            <a:r>
              <a:rPr lang="ja-JP" altLang="en-US" sz="3000" dirty="0"/>
              <a:t>参加型製品</a:t>
            </a:r>
            <a:r>
              <a:rPr lang="ja-JP" altLang="en-US" sz="3000" dirty="0" smtClean="0"/>
              <a:t>開発が増えて</a:t>
            </a:r>
            <a:r>
              <a:rPr lang="ja-JP" altLang="en-US" sz="3000" dirty="0"/>
              <a:t>きている</a:t>
            </a:r>
            <a:r>
              <a:rPr lang="ja-JP" altLang="en-US" sz="3000" dirty="0" smtClean="0"/>
              <a:t>。</a:t>
            </a:r>
            <a:endParaRPr lang="en-US" altLang="ja-JP" sz="3000" dirty="0" smtClean="0"/>
          </a:p>
          <a:p>
            <a:r>
              <a:rPr lang="en-US" altLang="ja-JP" sz="3000" dirty="0" smtClean="0"/>
              <a:t>SNS</a:t>
            </a:r>
            <a:r>
              <a:rPr lang="ja-JP" altLang="en-US" sz="3000" dirty="0" smtClean="0"/>
              <a:t>の普及と関係しているとも考えられる。</a:t>
            </a:r>
            <a:endParaRPr lang="ja-JP" altLang="en-US" sz="3000" dirty="0"/>
          </a:p>
        </p:txBody>
      </p:sp>
      <p:sp>
        <p:nvSpPr>
          <p:cNvPr id="10" name="円/楕円 9"/>
          <p:cNvSpPr/>
          <p:nvPr/>
        </p:nvSpPr>
        <p:spPr>
          <a:xfrm>
            <a:off x="275506" y="1700808"/>
            <a:ext cx="1488182" cy="792088"/>
          </a:xfrm>
          <a:prstGeom prst="ellipse">
            <a:avLst/>
          </a:prstGeom>
          <a:solidFill>
            <a:srgbClr val="CCECFF"/>
          </a:solidFill>
          <a:ln>
            <a:solidFill>
              <a:srgbClr val="CCE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252388" y="1884188"/>
            <a:ext cx="1439292" cy="461665"/>
          </a:xfrm>
          <a:prstGeom prst="rect">
            <a:avLst/>
          </a:prstGeom>
          <a:noFill/>
        </p:spPr>
        <p:txBody>
          <a:bodyPr wrap="square" rtlCol="0">
            <a:spAutoFit/>
          </a:bodyPr>
          <a:lstStyle/>
          <a:p>
            <a:pPr algn="ctr"/>
            <a:r>
              <a:rPr kumimoji="1" lang="ja-JP" altLang="en-US" sz="2400" dirty="0" smtClean="0"/>
              <a:t>その１</a:t>
            </a:r>
            <a:endParaRPr kumimoji="1" lang="ja-JP" altLang="en-US" sz="2400" dirty="0"/>
          </a:p>
        </p:txBody>
      </p:sp>
      <p:sp>
        <p:nvSpPr>
          <p:cNvPr id="15" name="テキスト ボックス 14"/>
          <p:cNvSpPr txBox="1"/>
          <p:nvPr/>
        </p:nvSpPr>
        <p:spPr>
          <a:xfrm>
            <a:off x="251520" y="2888605"/>
            <a:ext cx="1439292" cy="461665"/>
          </a:xfrm>
          <a:prstGeom prst="rect">
            <a:avLst/>
          </a:prstGeom>
          <a:noFill/>
        </p:spPr>
        <p:txBody>
          <a:bodyPr wrap="square" rtlCol="0">
            <a:spAutoFit/>
          </a:bodyPr>
          <a:lstStyle/>
          <a:p>
            <a:pPr algn="ctr"/>
            <a:r>
              <a:rPr kumimoji="1" lang="ja-JP" altLang="en-US" sz="2400" dirty="0" smtClean="0"/>
              <a:t>その２</a:t>
            </a:r>
            <a:endParaRPr kumimoji="1" lang="ja-JP" altLang="en-US" sz="2400" dirty="0"/>
          </a:p>
        </p:txBody>
      </p:sp>
      <p:sp>
        <p:nvSpPr>
          <p:cNvPr id="12" name="テキスト ボックス 11"/>
          <p:cNvSpPr txBox="1"/>
          <p:nvPr/>
        </p:nvSpPr>
        <p:spPr>
          <a:xfrm>
            <a:off x="1883718" y="1822633"/>
            <a:ext cx="7152778" cy="523220"/>
          </a:xfrm>
          <a:prstGeom prst="rect">
            <a:avLst/>
          </a:prstGeom>
          <a:noFill/>
        </p:spPr>
        <p:txBody>
          <a:bodyPr wrap="square" rtlCol="0">
            <a:spAutoFit/>
          </a:bodyPr>
          <a:lstStyle/>
          <a:p>
            <a:r>
              <a:rPr kumimoji="1" lang="ja-JP" altLang="en-US" sz="2800" dirty="0" smtClean="0"/>
              <a:t>インターネットを駆使し、オンラインであること。</a:t>
            </a:r>
            <a:endParaRPr kumimoji="1" lang="ja-JP" altLang="en-US" sz="2800" dirty="0"/>
          </a:p>
        </p:txBody>
      </p:sp>
      <p:sp>
        <p:nvSpPr>
          <p:cNvPr id="13" name="テキスト ボックス 12"/>
          <p:cNvSpPr txBox="1"/>
          <p:nvPr/>
        </p:nvSpPr>
        <p:spPr>
          <a:xfrm>
            <a:off x="1937978" y="2712003"/>
            <a:ext cx="6954502" cy="954107"/>
          </a:xfrm>
          <a:prstGeom prst="rect">
            <a:avLst/>
          </a:prstGeom>
          <a:noFill/>
        </p:spPr>
        <p:txBody>
          <a:bodyPr wrap="square" rtlCol="0">
            <a:spAutoFit/>
          </a:bodyPr>
          <a:lstStyle/>
          <a:p>
            <a:r>
              <a:rPr kumimoji="1" lang="ja-JP" altLang="en-US" sz="2800" dirty="0" smtClean="0"/>
              <a:t>自社</a:t>
            </a:r>
            <a:r>
              <a:rPr kumimoji="1" lang="en-US" altLang="ja-JP" sz="2800" dirty="0" smtClean="0"/>
              <a:t>HP</a:t>
            </a:r>
            <a:r>
              <a:rPr kumimoji="1" lang="ja-JP" altLang="en-US" sz="2800" dirty="0" smtClean="0"/>
              <a:t>や</a:t>
            </a:r>
            <a:r>
              <a:rPr kumimoji="1" lang="en-US" altLang="ja-JP" sz="2800" dirty="0" smtClean="0"/>
              <a:t>Twitter</a:t>
            </a:r>
            <a:r>
              <a:rPr lang="ja-JP" altLang="en-US" sz="2800" dirty="0" err="1" smtClean="0"/>
              <a:t>，</a:t>
            </a:r>
            <a:r>
              <a:rPr kumimoji="1" lang="en-US" altLang="ja-JP" sz="2800" dirty="0" err="1" smtClean="0"/>
              <a:t>FaceBook</a:t>
            </a:r>
            <a:r>
              <a:rPr kumimoji="1" lang="ja-JP" altLang="en-US" sz="2800" dirty="0" smtClean="0"/>
              <a:t>などのインターネットを利用していることが特徴。</a:t>
            </a:r>
            <a:endParaRPr kumimoji="1" lang="ja-JP" altLang="en-US" sz="2800" dirty="0"/>
          </a:p>
        </p:txBody>
      </p:sp>
      <p:sp>
        <p:nvSpPr>
          <p:cNvPr id="4" name="スライド番号プレースホルダー 3"/>
          <p:cNvSpPr>
            <a:spLocks noGrp="1"/>
          </p:cNvSpPr>
          <p:nvPr>
            <p:ph type="sldNum" sz="quarter" idx="12"/>
          </p:nvPr>
        </p:nvSpPr>
        <p:spPr>
          <a:xfrm>
            <a:off x="7010400" y="6492875"/>
            <a:ext cx="2133600" cy="365125"/>
          </a:xfrm>
        </p:spPr>
        <p:txBody>
          <a:bodyPr/>
          <a:lstStyle/>
          <a:p>
            <a:fld id="{2D6E0203-098D-4630-A30A-39CC9ACA3C64}" type="slidenum">
              <a:rPr kumimoji="1" lang="ja-JP" altLang="en-US" sz="2400" b="1" smtClean="0">
                <a:solidFill>
                  <a:schemeClr val="tx1"/>
                </a:solidFill>
              </a:rPr>
              <a:pPr/>
              <a:t>8</a:t>
            </a:fld>
            <a:endParaRPr kumimoji="1" lang="ja-JP" altLang="en-US" sz="2400" b="1" dirty="0">
              <a:solidFill>
                <a:schemeClr val="tx1"/>
              </a:solidFill>
            </a:endParaRPr>
          </a:p>
        </p:txBody>
      </p:sp>
      <p:sp>
        <p:nvSpPr>
          <p:cNvPr id="14" name="正方形/長方形 13"/>
          <p:cNvSpPr/>
          <p:nvPr/>
        </p:nvSpPr>
        <p:spPr>
          <a:xfrm>
            <a:off x="-322" y="0"/>
            <a:ext cx="2483768" cy="548680"/>
          </a:xfrm>
          <a:prstGeom prst="rect">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solidFill>
                  <a:schemeClr val="bg1"/>
                </a:solidFill>
              </a:rPr>
              <a:t>現状分析</a:t>
            </a:r>
            <a:endParaRPr kumimoji="1" lang="ja-JP" altLang="en-US" sz="3200" dirty="0">
              <a:solidFill>
                <a:schemeClr val="bg1"/>
              </a:solidFill>
            </a:endParaRPr>
          </a:p>
        </p:txBody>
      </p:sp>
      <p:cxnSp>
        <p:nvCxnSpPr>
          <p:cNvPr id="16" name="直線コネクタ 15"/>
          <p:cNvCxnSpPr/>
          <p:nvPr/>
        </p:nvCxnSpPr>
        <p:spPr>
          <a:xfrm>
            <a:off x="0" y="1268760"/>
            <a:ext cx="9144000" cy="0"/>
          </a:xfrm>
          <a:prstGeom prst="line">
            <a:avLst/>
          </a:prstGeom>
          <a:ln w="76200">
            <a:solidFill>
              <a:schemeClr val="accent1">
                <a:lumMod val="60000"/>
                <a:lumOff val="40000"/>
              </a:schemeClr>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35147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a:lstStyle/>
          <a:p>
            <a:r>
              <a:rPr kumimoji="1" lang="ja-JP" altLang="en-US" dirty="0"/>
              <a:t>顧客参加型</a:t>
            </a:r>
            <a:r>
              <a:rPr lang="ja-JP" altLang="en-US" dirty="0"/>
              <a:t>で</a:t>
            </a:r>
            <a:r>
              <a:rPr lang="ja-JP" altLang="en-US" dirty="0" smtClean="0"/>
              <a:t>注目した部分</a:t>
            </a:r>
            <a:endParaRPr kumimoji="1" lang="ja-JP" altLang="en-US" dirty="0"/>
          </a:p>
        </p:txBody>
      </p:sp>
      <p:sp>
        <p:nvSpPr>
          <p:cNvPr id="11" name="正方形/長方形 5"/>
          <p:cNvSpPr/>
          <p:nvPr/>
        </p:nvSpPr>
        <p:spPr>
          <a:xfrm>
            <a:off x="-322" y="0"/>
            <a:ext cx="2483768" cy="548680"/>
          </a:xfrm>
          <a:prstGeom prst="rect">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solidFill>
                  <a:schemeClr val="bg1"/>
                </a:solidFill>
              </a:rPr>
              <a:t>現状分析</a:t>
            </a:r>
            <a:endParaRPr kumimoji="1" lang="ja-JP" altLang="en-US" sz="3200" dirty="0">
              <a:solidFill>
                <a:schemeClr val="bg1"/>
              </a:solidFill>
            </a:endParaRPr>
          </a:p>
        </p:txBody>
      </p:sp>
      <p:sp>
        <p:nvSpPr>
          <p:cNvPr id="12" name="正方形/長方形 6"/>
          <p:cNvSpPr/>
          <p:nvPr/>
        </p:nvSpPr>
        <p:spPr>
          <a:xfrm>
            <a:off x="251520" y="5152999"/>
            <a:ext cx="8640960" cy="1228329"/>
          </a:xfrm>
          <a:prstGeom prst="rect">
            <a:avLst/>
          </a:prstGeom>
          <a:noFill/>
          <a:ln w="38100">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下矢印 20"/>
          <p:cNvSpPr/>
          <p:nvPr/>
        </p:nvSpPr>
        <p:spPr>
          <a:xfrm>
            <a:off x="3707904" y="2780928"/>
            <a:ext cx="1008112" cy="518517"/>
          </a:xfrm>
          <a:prstGeom prst="downArrow">
            <a:avLst/>
          </a:prstGeom>
          <a:solidFill>
            <a:srgbClr val="CCEC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正方形/長方形 26"/>
          <p:cNvSpPr/>
          <p:nvPr/>
        </p:nvSpPr>
        <p:spPr>
          <a:xfrm>
            <a:off x="251520" y="5254106"/>
            <a:ext cx="8640960" cy="1015663"/>
          </a:xfrm>
          <a:prstGeom prst="rect">
            <a:avLst/>
          </a:prstGeom>
        </p:spPr>
        <p:txBody>
          <a:bodyPr wrap="square">
            <a:spAutoFit/>
          </a:bodyPr>
          <a:lstStyle/>
          <a:p>
            <a:pPr lvl="0"/>
            <a:r>
              <a:rPr lang="ja-JP" altLang="en-US" sz="2800" dirty="0">
                <a:solidFill>
                  <a:prstClr val="black"/>
                </a:solidFill>
              </a:rPr>
              <a:t>顧客参加型の特徴の一つに</a:t>
            </a:r>
            <a:r>
              <a:rPr lang="ja-JP" altLang="en-US" sz="2800" dirty="0">
                <a:solidFill>
                  <a:srgbClr val="FF0000"/>
                </a:solidFill>
              </a:rPr>
              <a:t>顧客を参加させて作られた製品だと</a:t>
            </a:r>
            <a:r>
              <a:rPr lang="ja-JP" altLang="en-US" sz="3200" dirty="0">
                <a:solidFill>
                  <a:srgbClr val="FF0000"/>
                </a:solidFill>
              </a:rPr>
              <a:t>消費者にアピール</a:t>
            </a:r>
            <a:r>
              <a:rPr lang="ja-JP" altLang="en-US" sz="2800" dirty="0" smtClean="0"/>
              <a:t>して</a:t>
            </a:r>
            <a:r>
              <a:rPr lang="ja-JP" altLang="en-US" sz="2800" dirty="0"/>
              <a:t>いること</a:t>
            </a:r>
            <a:r>
              <a:rPr lang="ja-JP" altLang="en-US" sz="2800" dirty="0">
                <a:solidFill>
                  <a:prstClr val="black"/>
                </a:solidFill>
              </a:rPr>
              <a:t>。</a:t>
            </a:r>
          </a:p>
        </p:txBody>
      </p:sp>
      <p:sp>
        <p:nvSpPr>
          <p:cNvPr id="4" name="スライド番号プレースホルダー 3"/>
          <p:cNvSpPr>
            <a:spLocks noGrp="1"/>
          </p:cNvSpPr>
          <p:nvPr>
            <p:ph type="sldNum" sz="quarter" idx="12"/>
          </p:nvPr>
        </p:nvSpPr>
        <p:spPr>
          <a:xfrm>
            <a:off x="7010400" y="6488261"/>
            <a:ext cx="2133600" cy="365125"/>
          </a:xfrm>
        </p:spPr>
        <p:txBody>
          <a:bodyPr/>
          <a:lstStyle/>
          <a:p>
            <a:fld id="{2D6E0203-098D-4630-A30A-39CC9ACA3C64}" type="slidenum">
              <a:rPr kumimoji="1" lang="ja-JP" altLang="en-US" sz="2400" b="1" smtClean="0">
                <a:solidFill>
                  <a:schemeClr val="tx1"/>
                </a:solidFill>
              </a:rPr>
              <a:pPr/>
              <a:t>9</a:t>
            </a:fld>
            <a:endParaRPr kumimoji="1" lang="ja-JP" altLang="en-US" sz="2400" b="1" dirty="0">
              <a:solidFill>
                <a:schemeClr val="tx1"/>
              </a:solidFill>
            </a:endParaRPr>
          </a:p>
        </p:txBody>
      </p:sp>
      <p:cxnSp>
        <p:nvCxnSpPr>
          <p:cNvPr id="18" name="直線コネクタ 17"/>
          <p:cNvCxnSpPr/>
          <p:nvPr/>
        </p:nvCxnSpPr>
        <p:spPr>
          <a:xfrm>
            <a:off x="0" y="1268760"/>
            <a:ext cx="9144000" cy="0"/>
          </a:xfrm>
          <a:prstGeom prst="line">
            <a:avLst/>
          </a:prstGeom>
          <a:ln w="76200">
            <a:solidFill>
              <a:schemeClr val="accent1">
                <a:lumMod val="60000"/>
                <a:lumOff val="40000"/>
              </a:schemeClr>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
        <p:nvSpPr>
          <p:cNvPr id="19" name="角丸四角形 18"/>
          <p:cNvSpPr/>
          <p:nvPr/>
        </p:nvSpPr>
        <p:spPr>
          <a:xfrm>
            <a:off x="3131840" y="1628800"/>
            <a:ext cx="2664296" cy="1008112"/>
          </a:xfrm>
          <a:prstGeom prst="roundRect">
            <a:avLst/>
          </a:prstGeom>
          <a:noFill/>
          <a:ln w="381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ボックス 19"/>
          <p:cNvSpPr txBox="1"/>
          <p:nvPr/>
        </p:nvSpPr>
        <p:spPr>
          <a:xfrm>
            <a:off x="3137570" y="1717357"/>
            <a:ext cx="2664296" cy="830997"/>
          </a:xfrm>
          <a:prstGeom prst="rect">
            <a:avLst/>
          </a:prstGeom>
          <a:noFill/>
        </p:spPr>
        <p:txBody>
          <a:bodyPr wrap="square" rtlCol="0">
            <a:spAutoFit/>
          </a:bodyPr>
          <a:lstStyle/>
          <a:p>
            <a:pPr algn="ctr"/>
            <a:r>
              <a:rPr kumimoji="1" lang="ja-JP" altLang="en-US" sz="2400" dirty="0" smtClean="0"/>
              <a:t>大学生とつくった</a:t>
            </a:r>
            <a:endParaRPr kumimoji="1" lang="en-US" altLang="ja-JP" sz="2400" dirty="0" smtClean="0"/>
          </a:p>
          <a:p>
            <a:pPr algn="ctr"/>
            <a:r>
              <a:rPr lang="ja-JP" altLang="en-US" sz="2400" dirty="0" smtClean="0"/>
              <a:t>スイーツ系飲料</a:t>
            </a:r>
            <a:endParaRPr kumimoji="1" lang="ja-JP" altLang="en-US" sz="2400" dirty="0"/>
          </a:p>
        </p:txBody>
      </p:sp>
      <p:sp>
        <p:nvSpPr>
          <p:cNvPr id="5" name="テキスト ボックス 4"/>
          <p:cNvSpPr txBox="1"/>
          <p:nvPr/>
        </p:nvSpPr>
        <p:spPr>
          <a:xfrm>
            <a:off x="3104218" y="3429000"/>
            <a:ext cx="4564126" cy="769441"/>
          </a:xfrm>
          <a:prstGeom prst="rect">
            <a:avLst/>
          </a:prstGeom>
          <a:noFill/>
        </p:spPr>
        <p:txBody>
          <a:bodyPr wrap="square" rtlCol="0">
            <a:spAutoFit/>
          </a:bodyPr>
          <a:lstStyle/>
          <a:p>
            <a:r>
              <a:rPr kumimoji="1" lang="ja-JP" altLang="en-US" sz="2000" dirty="0" smtClean="0"/>
              <a:t>顧客が参加して一緒に作ったということを</a:t>
            </a:r>
            <a:r>
              <a:rPr lang="ja-JP" altLang="en-US" sz="2400" b="1" dirty="0"/>
              <a:t>宣伝</a:t>
            </a:r>
            <a:r>
              <a:rPr kumimoji="1" lang="ja-JP" altLang="en-US" sz="2000" dirty="0" smtClean="0"/>
              <a:t>している。</a:t>
            </a:r>
            <a:endParaRPr kumimoji="1" lang="ja-JP" altLang="en-US" sz="2000" dirty="0"/>
          </a:p>
        </p:txBody>
      </p:sp>
      <p:pic>
        <p:nvPicPr>
          <p:cNvPr id="15" name="Picture 8"/>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200" b="99100" l="9700" r="90000">
                        <a14:foregroundMark x1="36500" y1="9200" x2="36500" y2="9200"/>
                        <a14:foregroundMark x1="45600" y1="8800" x2="45600" y2="8800"/>
                        <a14:foregroundMark x1="51900" y1="8400" x2="51900" y2="8400"/>
                        <a14:foregroundMark x1="60200" y1="8400" x2="60200" y2="8400"/>
                        <a14:foregroundMark x1="64900" y1="8400" x2="64900" y2="8400"/>
                        <a14:foregroundMark x1="68500" y1="8400" x2="68500" y2="8400"/>
                        <a14:foregroundMark x1="70400" y1="8400" x2="70400" y2="8400"/>
                        <a14:foregroundMark x1="72400" y1="8400" x2="72400" y2="8400"/>
                        <a14:foregroundMark x1="72400" y1="24200" x2="72400" y2="24200"/>
                        <a14:foregroundMark x1="71600" y1="26600" x2="71600" y2="28500"/>
                        <a14:foregroundMark x1="71200" y1="28200" x2="71200" y2="28200"/>
                        <a14:foregroundMark x1="35000" y1="4900" x2="35000" y2="4900"/>
                        <a14:foregroundMark x1="30600" y1="5300" x2="30600" y2="5300"/>
                        <a14:foregroundMark x1="29400" y1="6500" x2="30200" y2="8400"/>
                        <a14:foregroundMark x1="30600" y1="10400" x2="30600" y2="10400"/>
                        <a14:foregroundMark x1="32200" y1="8800" x2="32200" y2="8800"/>
                        <a14:foregroundMark x1="36100" y1="5300" x2="36100" y2="5300"/>
                        <a14:foregroundMark x1="38900" y1="4500" x2="38900" y2="4500"/>
                        <a14:foregroundMark x1="40100" y1="4500" x2="41300" y2="4500"/>
                        <a14:foregroundMark x1="44400" y1="4500" x2="44400" y2="4500"/>
                        <a14:foregroundMark x1="45200" y1="4100" x2="46800" y2="4100"/>
                        <a14:foregroundMark x1="47200" y1="4100" x2="47200" y2="4100"/>
                        <a14:foregroundMark x1="49900" y1="4100" x2="49900" y2="4100"/>
                        <a14:foregroundMark x1="51900" y1="3700" x2="51900" y2="3700"/>
                        <a14:foregroundMark x1="53900" y1="3700" x2="55100" y2="3700"/>
                        <a14:foregroundMark x1="56600" y1="3700" x2="56600" y2="3700"/>
                        <a14:foregroundMark x1="59000" y1="3700" x2="59000" y2="3700"/>
                        <a14:foregroundMark x1="61400" y1="3700" x2="61400" y2="3700"/>
                        <a14:foregroundMark x1="62500" y1="3700" x2="62500" y2="3700"/>
                        <a14:foregroundMark x1="64100" y1="3700" x2="64100" y2="3700"/>
                        <a14:foregroundMark x1="71200" y1="13200" x2="71200" y2="13200"/>
                        <a14:foregroundMark x1="67300" y1="5300" x2="67300" y2="5300"/>
                        <a14:foregroundMark x1="70000" y1="5300" x2="70000" y2="5300"/>
                        <a14:foregroundMark x1="71200" y1="4900" x2="71200" y2="4900"/>
                        <a14:foregroundMark x1="66900" y1="3300" x2="66900" y2="3300"/>
                        <a14:foregroundMark x1="71600" y1="3300" x2="71600" y2="3300"/>
                        <a14:foregroundMark x1="72800" y1="3700" x2="72800" y2="3700"/>
                        <a14:foregroundMark x1="68900" y1="1700" x2="68900" y2="1700"/>
                        <a14:foregroundMark x1="37700" y1="1400" x2="37700" y2="1400"/>
                        <a14:foregroundMark x1="34600" y1="2500" x2="34600" y2="2500"/>
                        <a14:foregroundMark x1="31400" y1="2900" x2="31400" y2="2900"/>
                        <a14:foregroundMark x1="29800" y1="2900" x2="29800" y2="2900"/>
                        <a14:foregroundMark x1="28700" y1="2900" x2="28700" y2="2900"/>
                      </a14:backgroundRemoval>
                    </a14:imgEffect>
                  </a14:imgLayer>
                </a14:imgProps>
              </a:ext>
              <a:ext uri="{28A0092B-C50C-407E-A947-70E740481C1C}">
                <a14:useLocalDpi xmlns:a14="http://schemas.microsoft.com/office/drawing/2010/main" val="0"/>
              </a:ext>
            </a:extLst>
          </a:blip>
          <a:srcRect/>
          <a:stretch>
            <a:fillRect/>
          </a:stretch>
        </p:blipFill>
        <p:spPr bwMode="auto">
          <a:xfrm>
            <a:off x="-396552" y="1340768"/>
            <a:ext cx="3960440" cy="37835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円/楕円 8"/>
          <p:cNvSpPr/>
          <p:nvPr/>
        </p:nvSpPr>
        <p:spPr>
          <a:xfrm rot="21054037">
            <a:off x="179512" y="4149080"/>
            <a:ext cx="1797223" cy="432048"/>
          </a:xfrm>
          <a:prstGeom prst="ellipse">
            <a:avLst/>
          </a:prstGeom>
          <a:noFill/>
          <a:ln w="381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3" name="直線コネクタ 4"/>
          <p:cNvCxnSpPr/>
          <p:nvPr/>
        </p:nvCxnSpPr>
        <p:spPr>
          <a:xfrm flipV="1">
            <a:off x="1331640" y="2564904"/>
            <a:ext cx="1803178" cy="1584176"/>
          </a:xfrm>
          <a:prstGeom prst="line">
            <a:avLst/>
          </a:prstGeom>
          <a:ln w="38100">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6234115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9301</TotalTime>
  <Words>3983</Words>
  <Application>Microsoft Office PowerPoint</Application>
  <PresentationFormat>画面に合わせる (4:3)</PresentationFormat>
  <Paragraphs>580</Paragraphs>
  <Slides>48</Slides>
  <Notes>30</Notes>
  <HiddenSlides>0</HiddenSlides>
  <MMClips>0</MMClips>
  <ScaleCrop>false</ScaleCrop>
  <HeadingPairs>
    <vt:vector size="4" baseType="variant">
      <vt:variant>
        <vt:lpstr>テーマ</vt:lpstr>
      </vt:variant>
      <vt:variant>
        <vt:i4>1</vt:i4>
      </vt:variant>
      <vt:variant>
        <vt:lpstr>スライド タイトル</vt:lpstr>
      </vt:variant>
      <vt:variant>
        <vt:i4>48</vt:i4>
      </vt:variant>
    </vt:vector>
  </HeadingPairs>
  <TitlesOfParts>
    <vt:vector size="49" baseType="lpstr">
      <vt:lpstr>Office テーマ</vt:lpstr>
      <vt:lpstr>顧客参加型製品開発の認知が 顧客心理に与える影響</vt:lpstr>
      <vt:lpstr>目次</vt:lpstr>
      <vt:lpstr>PowerPoint プレゼンテーション</vt:lpstr>
      <vt:lpstr>PowerPoint プレゼンテーション</vt:lpstr>
      <vt:lpstr>PowerPoint プレゼンテーション</vt:lpstr>
      <vt:lpstr>顧客を製品開発に参加させ始めた理由</vt:lpstr>
      <vt:lpstr>顧客参加型製品開発のメリット</vt:lpstr>
      <vt:lpstr>最近の顧客参加型製品開発の傾向</vt:lpstr>
      <vt:lpstr>顧客参加型で注目した部分</vt:lpstr>
      <vt:lpstr>問題意識</vt:lpstr>
      <vt:lpstr>目次</vt:lpstr>
      <vt:lpstr>PowerPoint プレゼンテーション</vt:lpstr>
      <vt:lpstr>先行研究を踏まえて</vt:lpstr>
      <vt:lpstr>目次</vt:lpstr>
      <vt:lpstr>PowerPoint プレゼンテーション</vt:lpstr>
      <vt:lpstr>「顧客参加型」の事例</vt:lpstr>
      <vt:lpstr>疑問に思った製品</vt:lpstr>
      <vt:lpstr>読者モデルとは</vt:lpstr>
      <vt:lpstr>PowerPoint プレゼンテーション</vt:lpstr>
      <vt:lpstr>顧客参加型製品が消費者に与える影響を知るために</vt:lpstr>
      <vt:lpstr>他の外部資源と開発した製品とは</vt:lpstr>
      <vt:lpstr>3つの製品開発の共通点はあるが…</vt:lpstr>
      <vt:lpstr>本研究の意義</vt:lpstr>
      <vt:lpstr>研究目的</vt:lpstr>
      <vt:lpstr>目次</vt:lpstr>
      <vt:lpstr>　「誰が」という部分は人に影響を与えるのか？</vt:lpstr>
      <vt:lpstr>専門家が消費者に与える効果は？</vt:lpstr>
      <vt:lpstr>専門家が参加した製品開発に当てはめると</vt:lpstr>
      <vt:lpstr>仮説①-①</vt:lpstr>
      <vt:lpstr>芸能人が消費者に与える効果は？</vt:lpstr>
      <vt:lpstr>顧客参加型に当てはめると</vt:lpstr>
      <vt:lpstr>仮説①-②</vt:lpstr>
      <vt:lpstr>一般人が消費者に与える効果は？</vt:lpstr>
      <vt:lpstr>仮説①-③</vt:lpstr>
      <vt:lpstr>どんな参加者のときに特に効果は強まるのか</vt:lpstr>
      <vt:lpstr>顧客参加型の効果の度合いには条件があるのかもしれない</vt:lpstr>
      <vt:lpstr>仮説②</vt:lpstr>
      <vt:lpstr>目次</vt:lpstr>
      <vt:lpstr>調査の概要</vt:lpstr>
      <vt:lpstr>調査に使った製品</vt:lpstr>
      <vt:lpstr>調査に使用した参加者とそれに対する説明内容</vt:lpstr>
      <vt:lpstr>本調査（仮説①-①）の内容</vt:lpstr>
      <vt:lpstr>本調査（仮説①-②）の内容</vt:lpstr>
      <vt:lpstr>本調査（仮説①-③）の内容</vt:lpstr>
      <vt:lpstr>本調査（仮説②）の内容</vt:lpstr>
      <vt:lpstr>調査概要</vt:lpstr>
      <vt:lpstr>参考文献・参考URL</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顧客参加型製品開発が 顧客心理に与える影響</dc:title>
  <dc:creator>MIHO UEKI</dc:creator>
  <cp:lastModifiedBy>電算課</cp:lastModifiedBy>
  <cp:revision>689</cp:revision>
  <dcterms:created xsi:type="dcterms:W3CDTF">2013-10-15T15:40:00Z</dcterms:created>
  <dcterms:modified xsi:type="dcterms:W3CDTF">2013-12-18T13:10:06Z</dcterms:modified>
</cp:coreProperties>
</file>